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0" r:id="rId9"/>
    <p:sldId id="263" r:id="rId10"/>
    <p:sldId id="265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5570D7-6E7E-AD17-4402-832405F0A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AFD0723-4735-2878-361B-3E4A37281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06EA87B-D99A-BCB4-3B7B-07E98653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48544A0-3A3E-B4A7-A4D5-D5388FE4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0155602-0EC8-47A9-174E-A8CE3B34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59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144FEB-601B-CE65-324C-EF77EB6A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2E482C9-49A4-F20F-1551-AEE017624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2DCD416-CF02-0FD5-C1A7-B5F4E801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9C7D290-3ACA-4632-B76B-544E65C9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7A0A069-FE52-B892-F650-3C8B2CAD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1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EA69A88E-BB66-8255-D12A-89F7D92E5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6597A46-B52C-DA7D-8882-512EDCCF8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69D16B4-5AFD-29C8-78F9-E49C25EE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734095-DB75-39C2-879B-9CFA6695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A2FB74F-5253-128C-58E7-7FD1364A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9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33C36F-1E91-65FA-E4C4-5B5C6D54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4FF17F-26DC-B3F4-582F-D98B4EE6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7884956-2C23-3570-2579-CD09CC69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0C9FFF6-D868-1907-7AB8-5D6DEE14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A7EB4E-6E1E-6E99-88AE-BFBD5C21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30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CB317A-D9A7-7752-7E9C-C25C5EAD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10B664E-BA1E-F3A5-02AB-57D4E5256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A19AD4B-5AEA-FEF0-265E-A5ACBF3F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94F612A-FD85-D7F6-8E01-FA1A095B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1593A2D-A256-7098-5F56-C8D1BFB7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0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CB56080-403F-B7A6-FFF2-5CC06DF9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A6C0384-95DD-3C1C-F2C1-F6A70294B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8173F60-A06F-6FAB-0EAB-1CA3F43E6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F5256B8-3610-53F2-B39E-5AA5891C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7DD6B0C-43C0-987F-7E80-BC361041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5257145-0824-0F2E-AEFE-0F8003E1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9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5368C5-7938-9B28-744C-5BDECEE9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D24A000-4142-123F-6394-A21A8A684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399738C-0AB5-7600-02AB-C962EFEB4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60E0C9B-E2F6-2434-F4C6-C5A153076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B5CC48A-B404-7F7A-EABD-78BD61349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7855363D-3ED8-A906-215B-4BCEB72F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B69F494-B144-A141-43E8-1F785665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DAB05DD-73C8-E17E-C465-FE53D994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50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0C7DDF3-4F73-D5CB-8189-EBD31B68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2936415-C70E-2F71-D7DF-78741460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C59545F-5DFF-DD43-879C-C6AF8EF0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3820F2-4830-ADE2-5918-8008F08D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04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F1B09AD-C3DE-E2BC-BF56-E0EAA273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4ECCAC2-77C4-BA1A-1447-92DFA3E6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CF761E0-16B5-6E0F-7DCA-B43F901C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63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5BA08C2-3B88-945A-FB7F-B0B5DC0D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994E622-4230-AE8D-E953-347276547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3704FFF-48BF-9E06-A849-E5126503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122904A-1228-5226-58ED-A45082BA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81AC02C-B90A-510F-AF20-6AFD8A8F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F53010E-9197-D938-4A98-AC4763E2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2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32D6E2-17DA-B314-0FE4-16BE7537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439CB16-CCB7-BC3F-9066-452459300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930A7BF-DA31-1DEF-2933-D46E37BDA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0A0AA83-0530-F7F4-C471-3D93E7F2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F008FC3-2ECF-06C0-7825-1677AEFC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0364CB7-EDBE-34F5-3503-20B2D436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8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F02A4BC-93C4-CBF3-B8CE-354B2C887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A3C580E-892F-9848-F4FB-B4217DE31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71CFCC2-39E3-79BB-584F-65A3AE3BA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85CD-4030-4DB5-9D0E-73C83A38CD1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F0DB98-E092-24F3-3E21-9D0384DCC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C403F34-D6F2-E8D6-81A0-75958A944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30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1ED8053C-AF28-403A-90F2-67A100EDEC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588A414-617F-4601-9AE3-621229A34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2676" y="435547"/>
            <a:ext cx="6737283" cy="6182357"/>
          </a:xfrm>
          <a:custGeom>
            <a:avLst/>
            <a:gdLst>
              <a:gd name="connsiteX0" fmla="*/ 3069308 w 6737283"/>
              <a:gd name="connsiteY0" fmla="*/ 4700856 h 6182357"/>
              <a:gd name="connsiteX1" fmla="*/ 3741219 w 6737283"/>
              <a:gd name="connsiteY1" fmla="*/ 4700856 h 6182357"/>
              <a:gd name="connsiteX2" fmla="*/ 3772851 w 6737283"/>
              <a:gd name="connsiteY2" fmla="*/ 4705057 h 6182357"/>
              <a:gd name="connsiteX3" fmla="*/ 3794606 w 6737283"/>
              <a:gd name="connsiteY3" fmla="*/ 4714179 h 6182357"/>
              <a:gd name="connsiteX4" fmla="*/ 3781311 w 6737283"/>
              <a:gd name="connsiteY4" fmla="*/ 4737174 h 6182357"/>
              <a:gd name="connsiteX5" fmla="*/ 3310253 w 6737283"/>
              <a:gd name="connsiteY5" fmla="*/ 5551879 h 6182357"/>
              <a:gd name="connsiteX6" fmla="*/ 3029608 w 6737283"/>
              <a:gd name="connsiteY6" fmla="*/ 5714986 h 6182357"/>
              <a:gd name="connsiteX7" fmla="*/ 2804018 w 6737283"/>
              <a:gd name="connsiteY7" fmla="*/ 5714986 h 6182357"/>
              <a:gd name="connsiteX8" fmla="*/ 2777702 w 6737283"/>
              <a:gd name="connsiteY8" fmla="*/ 5714986 h 6182357"/>
              <a:gd name="connsiteX9" fmla="*/ 2752590 w 6737283"/>
              <a:gd name="connsiteY9" fmla="*/ 5671743 h 6182357"/>
              <a:gd name="connsiteX10" fmla="*/ 2629591 w 6737283"/>
              <a:gd name="connsiteY10" fmla="*/ 5459928 h 6182357"/>
              <a:gd name="connsiteX11" fmla="*/ 2629591 w 6737283"/>
              <a:gd name="connsiteY11" fmla="*/ 5341369 h 6182357"/>
              <a:gd name="connsiteX12" fmla="*/ 2966273 w 6737283"/>
              <a:gd name="connsiteY12" fmla="*/ 4761581 h 6182357"/>
              <a:gd name="connsiteX13" fmla="*/ 3069308 w 6737283"/>
              <a:gd name="connsiteY13" fmla="*/ 4700856 h 6182357"/>
              <a:gd name="connsiteX14" fmla="*/ 1224901 w 6737283"/>
              <a:gd name="connsiteY14" fmla="*/ 1955792 h 6182357"/>
              <a:gd name="connsiteX15" fmla="*/ 3029608 w 6737283"/>
              <a:gd name="connsiteY15" fmla="*/ 1955792 h 6182357"/>
              <a:gd name="connsiteX16" fmla="*/ 3310253 w 6737283"/>
              <a:gd name="connsiteY16" fmla="*/ 2118897 h 6182357"/>
              <a:gd name="connsiteX17" fmla="*/ 4210658 w 6737283"/>
              <a:gd name="connsiteY17" fmla="*/ 3676167 h 6182357"/>
              <a:gd name="connsiteX18" fmla="*/ 4210658 w 6737283"/>
              <a:gd name="connsiteY18" fmla="*/ 3994611 h 6182357"/>
              <a:gd name="connsiteX19" fmla="*/ 3876332 w 6737283"/>
              <a:gd name="connsiteY19" fmla="*/ 4572836 h 6182357"/>
              <a:gd name="connsiteX20" fmla="*/ 3848155 w 6737283"/>
              <a:gd name="connsiteY20" fmla="*/ 4621566 h 6182357"/>
              <a:gd name="connsiteX21" fmla="*/ 3849147 w 6737283"/>
              <a:gd name="connsiteY21" fmla="*/ 4621982 h 6182357"/>
              <a:gd name="connsiteX22" fmla="*/ 3898871 w 6737283"/>
              <a:gd name="connsiteY22" fmla="*/ 4672132 h 6182357"/>
              <a:gd name="connsiteX23" fmla="*/ 4277007 w 6737283"/>
              <a:gd name="connsiteY23" fmla="*/ 5326128 h 6182357"/>
              <a:gd name="connsiteX24" fmla="*/ 4277007 w 6737283"/>
              <a:gd name="connsiteY24" fmla="*/ 5459864 h 6182357"/>
              <a:gd name="connsiteX25" fmla="*/ 3898871 w 6737283"/>
              <a:gd name="connsiteY25" fmla="*/ 6113858 h 6182357"/>
              <a:gd name="connsiteX26" fmla="*/ 3781008 w 6737283"/>
              <a:gd name="connsiteY26" fmla="*/ 6182357 h 6182357"/>
              <a:gd name="connsiteX27" fmla="*/ 3023097 w 6737283"/>
              <a:gd name="connsiteY27" fmla="*/ 6182357 h 6182357"/>
              <a:gd name="connsiteX28" fmla="*/ 2906873 w 6737283"/>
              <a:gd name="connsiteY28" fmla="*/ 6113858 h 6182357"/>
              <a:gd name="connsiteX29" fmla="*/ 2703171 w 6737283"/>
              <a:gd name="connsiteY29" fmla="*/ 5763071 h 6182357"/>
              <a:gd name="connsiteX30" fmla="*/ 2680160 w 6737283"/>
              <a:gd name="connsiteY30" fmla="*/ 5723442 h 6182357"/>
              <a:gd name="connsiteX31" fmla="*/ 2698266 w 6737283"/>
              <a:gd name="connsiteY31" fmla="*/ 5723442 h 6182357"/>
              <a:gd name="connsiteX32" fmla="*/ 2783847 w 6737283"/>
              <a:gd name="connsiteY32" fmla="*/ 5723442 h 6182357"/>
              <a:gd name="connsiteX33" fmla="*/ 2821024 w 6737283"/>
              <a:gd name="connsiteY33" fmla="*/ 5787465 h 6182357"/>
              <a:gd name="connsiteX34" fmla="*/ 2963061 w 6737283"/>
              <a:gd name="connsiteY34" fmla="*/ 6032063 h 6182357"/>
              <a:gd name="connsiteX35" fmla="*/ 3066098 w 6737283"/>
              <a:gd name="connsiteY35" fmla="*/ 6092789 h 6182357"/>
              <a:gd name="connsiteX36" fmla="*/ 3738009 w 6737283"/>
              <a:gd name="connsiteY36" fmla="*/ 6092789 h 6182357"/>
              <a:gd name="connsiteX37" fmla="*/ 3842495 w 6737283"/>
              <a:gd name="connsiteY37" fmla="*/ 6032063 h 6182357"/>
              <a:gd name="connsiteX38" fmla="*/ 4177725 w 6737283"/>
              <a:gd name="connsiteY38" fmla="*/ 5452277 h 6182357"/>
              <a:gd name="connsiteX39" fmla="*/ 4177725 w 6737283"/>
              <a:gd name="connsiteY39" fmla="*/ 5333715 h 6182357"/>
              <a:gd name="connsiteX40" fmla="*/ 3842495 w 6737283"/>
              <a:gd name="connsiteY40" fmla="*/ 4753929 h 6182357"/>
              <a:gd name="connsiteX41" fmla="*/ 3798415 w 6737283"/>
              <a:gd name="connsiteY41" fmla="*/ 4709469 h 6182357"/>
              <a:gd name="connsiteX42" fmla="*/ 3793314 w 6737283"/>
              <a:gd name="connsiteY42" fmla="*/ 4707332 h 6182357"/>
              <a:gd name="connsiteX43" fmla="*/ 3820658 w 6737283"/>
              <a:gd name="connsiteY43" fmla="*/ 4660042 h 6182357"/>
              <a:gd name="connsiteX44" fmla="*/ 3840992 w 6737283"/>
              <a:gd name="connsiteY44" fmla="*/ 4624871 h 6182357"/>
              <a:gd name="connsiteX45" fmla="*/ 3819901 w 6737283"/>
              <a:gd name="connsiteY45" fmla="*/ 4616027 h 6182357"/>
              <a:gd name="connsiteX46" fmla="*/ 3784220 w 6737283"/>
              <a:gd name="connsiteY46" fmla="*/ 4611287 h 6182357"/>
              <a:gd name="connsiteX47" fmla="*/ 3026308 w 6737283"/>
              <a:gd name="connsiteY47" fmla="*/ 4611287 h 6182357"/>
              <a:gd name="connsiteX48" fmla="*/ 2910085 w 6737283"/>
              <a:gd name="connsiteY48" fmla="*/ 4679784 h 6182357"/>
              <a:gd name="connsiteX49" fmla="*/ 2530311 w 6737283"/>
              <a:gd name="connsiteY49" fmla="*/ 5333780 h 6182357"/>
              <a:gd name="connsiteX50" fmla="*/ 2530311 w 6737283"/>
              <a:gd name="connsiteY50" fmla="*/ 5467516 h 6182357"/>
              <a:gd name="connsiteX51" fmla="*/ 2655665 w 6737283"/>
              <a:gd name="connsiteY51" fmla="*/ 5683385 h 6182357"/>
              <a:gd name="connsiteX52" fmla="*/ 2674016 w 6737283"/>
              <a:gd name="connsiteY52" fmla="*/ 5714986 h 6182357"/>
              <a:gd name="connsiteX53" fmla="*/ 2589006 w 6737283"/>
              <a:gd name="connsiteY53" fmla="*/ 5714986 h 6182357"/>
              <a:gd name="connsiteX54" fmla="*/ 1224901 w 6737283"/>
              <a:gd name="connsiteY54" fmla="*/ 5714986 h 6182357"/>
              <a:gd name="connsiteX55" fmla="*/ 948152 w 6737283"/>
              <a:gd name="connsiteY55" fmla="*/ 5551879 h 6182357"/>
              <a:gd name="connsiteX56" fmla="*/ 43852 w 6737283"/>
              <a:gd name="connsiteY56" fmla="*/ 3994611 h 6182357"/>
              <a:gd name="connsiteX57" fmla="*/ 43852 w 6737283"/>
              <a:gd name="connsiteY57" fmla="*/ 3676167 h 6182357"/>
              <a:gd name="connsiteX58" fmla="*/ 948152 w 6737283"/>
              <a:gd name="connsiteY58" fmla="*/ 2118897 h 6182357"/>
              <a:gd name="connsiteX59" fmla="*/ 1224901 w 6737283"/>
              <a:gd name="connsiteY59" fmla="*/ 1955792 h 6182357"/>
              <a:gd name="connsiteX60" fmla="*/ 4371721 w 6737283"/>
              <a:gd name="connsiteY60" fmla="*/ 407983 h 6182357"/>
              <a:gd name="connsiteX61" fmla="*/ 5796147 w 6737283"/>
              <a:gd name="connsiteY61" fmla="*/ 407983 h 6182357"/>
              <a:gd name="connsiteX62" fmla="*/ 5999635 w 6737283"/>
              <a:gd name="connsiteY62" fmla="*/ 524399 h 6182357"/>
              <a:gd name="connsiteX63" fmla="*/ 6711847 w 6737283"/>
              <a:gd name="connsiteY63" fmla="*/ 1779100 h 6182357"/>
              <a:gd name="connsiteX64" fmla="*/ 6711847 w 6737283"/>
              <a:gd name="connsiteY64" fmla="*/ 2020556 h 6182357"/>
              <a:gd name="connsiteX65" fmla="*/ 5999635 w 6737283"/>
              <a:gd name="connsiteY65" fmla="*/ 3275255 h 6182357"/>
              <a:gd name="connsiteX66" fmla="*/ 5796147 w 6737283"/>
              <a:gd name="connsiteY66" fmla="*/ 3391671 h 6182357"/>
              <a:gd name="connsiteX67" fmla="*/ 4371721 w 6737283"/>
              <a:gd name="connsiteY67" fmla="*/ 3391671 h 6182357"/>
              <a:gd name="connsiteX68" fmla="*/ 4168234 w 6737283"/>
              <a:gd name="connsiteY68" fmla="*/ 3275255 h 6182357"/>
              <a:gd name="connsiteX69" fmla="*/ 3456021 w 6737283"/>
              <a:gd name="connsiteY69" fmla="*/ 2020556 h 6182357"/>
              <a:gd name="connsiteX70" fmla="*/ 3456021 w 6737283"/>
              <a:gd name="connsiteY70" fmla="*/ 1779100 h 6182357"/>
              <a:gd name="connsiteX71" fmla="*/ 4168234 w 6737283"/>
              <a:gd name="connsiteY71" fmla="*/ 524399 h 6182357"/>
              <a:gd name="connsiteX72" fmla="*/ 4371721 w 6737283"/>
              <a:gd name="connsiteY72" fmla="*/ 407983 h 6182357"/>
              <a:gd name="connsiteX73" fmla="*/ 2333648 w 6737283"/>
              <a:gd name="connsiteY73" fmla="*/ 0 h 6182357"/>
              <a:gd name="connsiteX74" fmla="*/ 3181225 w 6737283"/>
              <a:gd name="connsiteY74" fmla="*/ 0 h 6182357"/>
              <a:gd name="connsiteX75" fmla="*/ 3302308 w 6737283"/>
              <a:gd name="connsiteY75" fmla="*/ 69272 h 6182357"/>
              <a:gd name="connsiteX76" fmla="*/ 3726096 w 6737283"/>
              <a:gd name="connsiteY76" fmla="*/ 815858 h 6182357"/>
              <a:gd name="connsiteX77" fmla="*/ 3726096 w 6737283"/>
              <a:gd name="connsiteY77" fmla="*/ 959532 h 6182357"/>
              <a:gd name="connsiteX78" fmla="*/ 3302308 w 6737283"/>
              <a:gd name="connsiteY78" fmla="*/ 1706117 h 6182357"/>
              <a:gd name="connsiteX79" fmla="*/ 3181225 w 6737283"/>
              <a:gd name="connsiteY79" fmla="*/ 1775389 h 6182357"/>
              <a:gd name="connsiteX80" fmla="*/ 2333648 w 6737283"/>
              <a:gd name="connsiteY80" fmla="*/ 1775389 h 6182357"/>
              <a:gd name="connsiteX81" fmla="*/ 2212565 w 6737283"/>
              <a:gd name="connsiteY81" fmla="*/ 1706117 h 6182357"/>
              <a:gd name="connsiteX82" fmla="*/ 1788776 w 6737283"/>
              <a:gd name="connsiteY82" fmla="*/ 959532 h 6182357"/>
              <a:gd name="connsiteX83" fmla="*/ 1788776 w 6737283"/>
              <a:gd name="connsiteY83" fmla="*/ 815858 h 6182357"/>
              <a:gd name="connsiteX84" fmla="*/ 2212565 w 6737283"/>
              <a:gd name="connsiteY84" fmla="*/ 69272 h 6182357"/>
              <a:gd name="connsiteX85" fmla="*/ 2333648 w 6737283"/>
              <a:gd name="connsiteY85" fmla="*/ 0 h 618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3" h="6182357">
                <a:moveTo>
                  <a:pt x="3069308" y="4700856"/>
                </a:moveTo>
                <a:cubicBezTo>
                  <a:pt x="3069308" y="4700856"/>
                  <a:pt x="3069308" y="4700856"/>
                  <a:pt x="3741219" y="4700856"/>
                </a:cubicBezTo>
                <a:cubicBezTo>
                  <a:pt x="3752103" y="4700856"/>
                  <a:pt x="3762716" y="4702301"/>
                  <a:pt x="3772851" y="4705057"/>
                </a:cubicBezTo>
                <a:lnTo>
                  <a:pt x="3794606" y="4714179"/>
                </a:lnTo>
                <a:lnTo>
                  <a:pt x="3781311" y="4737174"/>
                </a:lnTo>
                <a:cubicBezTo>
                  <a:pt x="3661094" y="4945091"/>
                  <a:pt x="3507217" y="5211226"/>
                  <a:pt x="3310253" y="5551879"/>
                </a:cubicBezTo>
                <a:cubicBezTo>
                  <a:pt x="3251787" y="5652849"/>
                  <a:pt x="3146543" y="5714986"/>
                  <a:pt x="3029608" y="5714986"/>
                </a:cubicBezTo>
                <a:cubicBezTo>
                  <a:pt x="3029608" y="5714986"/>
                  <a:pt x="3029608" y="5714986"/>
                  <a:pt x="2804018" y="5714986"/>
                </a:cubicBezTo>
                <a:lnTo>
                  <a:pt x="2777702" y="5714986"/>
                </a:lnTo>
                <a:lnTo>
                  <a:pt x="2752590" y="5671743"/>
                </a:lnTo>
                <a:cubicBezTo>
                  <a:pt x="2717624" y="5611527"/>
                  <a:pt x="2676937" y="5541461"/>
                  <a:pt x="2629591" y="5459928"/>
                </a:cubicBezTo>
                <a:cubicBezTo>
                  <a:pt x="2607825" y="5423781"/>
                  <a:pt x="2607825" y="5377515"/>
                  <a:pt x="2629591" y="5341369"/>
                </a:cubicBezTo>
                <a:cubicBezTo>
                  <a:pt x="2629591" y="5341369"/>
                  <a:pt x="2629591" y="5341369"/>
                  <a:pt x="2966273" y="4761581"/>
                </a:cubicBezTo>
                <a:cubicBezTo>
                  <a:pt x="2986591" y="4723990"/>
                  <a:pt x="3027222" y="4700856"/>
                  <a:pt x="3069308" y="4700856"/>
                </a:cubicBezTo>
                <a:close/>
                <a:moveTo>
                  <a:pt x="1224901" y="1955792"/>
                </a:moveTo>
                <a:cubicBezTo>
                  <a:pt x="1224901" y="1955792"/>
                  <a:pt x="1224901" y="1955792"/>
                  <a:pt x="3029608" y="1955792"/>
                </a:cubicBezTo>
                <a:cubicBezTo>
                  <a:pt x="3146543" y="1955792"/>
                  <a:pt x="3251787" y="2017927"/>
                  <a:pt x="3310253" y="2118897"/>
                </a:cubicBezTo>
                <a:cubicBezTo>
                  <a:pt x="3310253" y="2118897"/>
                  <a:pt x="3310253" y="2118897"/>
                  <a:pt x="4210658" y="3676167"/>
                </a:cubicBezTo>
                <a:cubicBezTo>
                  <a:pt x="4269127" y="3773254"/>
                  <a:pt x="4269127" y="3897524"/>
                  <a:pt x="4210658" y="3994611"/>
                </a:cubicBezTo>
                <a:cubicBezTo>
                  <a:pt x="4210658" y="3994611"/>
                  <a:pt x="4210658" y="3994611"/>
                  <a:pt x="3876332" y="4572836"/>
                </a:cubicBezTo>
                <a:lnTo>
                  <a:pt x="3848155" y="4621566"/>
                </a:lnTo>
                <a:lnTo>
                  <a:pt x="3849147" y="4621982"/>
                </a:lnTo>
                <a:cubicBezTo>
                  <a:pt x="3869405" y="4633806"/>
                  <a:pt x="3886592" y="4650930"/>
                  <a:pt x="3898871" y="4672132"/>
                </a:cubicBezTo>
                <a:cubicBezTo>
                  <a:pt x="3898871" y="4672132"/>
                  <a:pt x="3898871" y="4672132"/>
                  <a:pt x="4277007" y="5326128"/>
                </a:cubicBezTo>
                <a:cubicBezTo>
                  <a:pt x="4301562" y="5366901"/>
                  <a:pt x="4301562" y="5419090"/>
                  <a:pt x="4277007" y="5459864"/>
                </a:cubicBezTo>
                <a:cubicBezTo>
                  <a:pt x="4277007" y="5459864"/>
                  <a:pt x="4277007" y="5459864"/>
                  <a:pt x="3898871" y="6113858"/>
                </a:cubicBezTo>
                <a:cubicBezTo>
                  <a:pt x="3874315" y="6156262"/>
                  <a:pt x="3830117" y="6182357"/>
                  <a:pt x="3781008" y="6182357"/>
                </a:cubicBezTo>
                <a:cubicBezTo>
                  <a:pt x="3781008" y="6182357"/>
                  <a:pt x="3781008" y="6182357"/>
                  <a:pt x="3023097" y="6182357"/>
                </a:cubicBezTo>
                <a:cubicBezTo>
                  <a:pt x="2975624" y="6182357"/>
                  <a:pt x="2929791" y="6156262"/>
                  <a:pt x="2906873" y="6113858"/>
                </a:cubicBezTo>
                <a:cubicBezTo>
                  <a:pt x="2906873" y="6113858"/>
                  <a:pt x="2906873" y="6113858"/>
                  <a:pt x="2703171" y="5763071"/>
                </a:cubicBezTo>
                <a:lnTo>
                  <a:pt x="2680160" y="5723442"/>
                </a:lnTo>
                <a:lnTo>
                  <a:pt x="2698266" y="5723442"/>
                </a:lnTo>
                <a:lnTo>
                  <a:pt x="2783847" y="5723442"/>
                </a:lnTo>
                <a:lnTo>
                  <a:pt x="2821024" y="5787465"/>
                </a:lnTo>
                <a:cubicBezTo>
                  <a:pt x="2963061" y="6032063"/>
                  <a:pt x="2963061" y="6032063"/>
                  <a:pt x="2963061" y="6032063"/>
                </a:cubicBezTo>
                <a:cubicBezTo>
                  <a:pt x="2983379" y="6069654"/>
                  <a:pt x="3024013" y="6092789"/>
                  <a:pt x="3066098" y="6092789"/>
                </a:cubicBezTo>
                <a:cubicBezTo>
                  <a:pt x="3738009" y="6092789"/>
                  <a:pt x="3738009" y="6092789"/>
                  <a:pt x="3738009" y="6092789"/>
                </a:cubicBezTo>
                <a:cubicBezTo>
                  <a:pt x="3781544" y="6092789"/>
                  <a:pt x="3820727" y="6069654"/>
                  <a:pt x="3842495" y="6032063"/>
                </a:cubicBezTo>
                <a:cubicBezTo>
                  <a:pt x="4177725" y="5452277"/>
                  <a:pt x="4177725" y="5452277"/>
                  <a:pt x="4177725" y="5452277"/>
                </a:cubicBezTo>
                <a:cubicBezTo>
                  <a:pt x="4199493" y="5416129"/>
                  <a:pt x="4199493" y="5369862"/>
                  <a:pt x="4177725" y="5333715"/>
                </a:cubicBezTo>
                <a:cubicBezTo>
                  <a:pt x="3842495" y="4753929"/>
                  <a:pt x="3842495" y="4753929"/>
                  <a:pt x="3842495" y="4753929"/>
                </a:cubicBezTo>
                <a:cubicBezTo>
                  <a:pt x="3831611" y="4735132"/>
                  <a:pt x="3816373" y="4719950"/>
                  <a:pt x="3798415" y="4709469"/>
                </a:cubicBezTo>
                <a:lnTo>
                  <a:pt x="3793314" y="4707332"/>
                </a:lnTo>
                <a:lnTo>
                  <a:pt x="3820658" y="4660042"/>
                </a:lnTo>
                <a:lnTo>
                  <a:pt x="3840992" y="4624871"/>
                </a:lnTo>
                <a:lnTo>
                  <a:pt x="3819901" y="4616027"/>
                </a:lnTo>
                <a:cubicBezTo>
                  <a:pt x="3808467" y="4612917"/>
                  <a:pt x="3796497" y="4611287"/>
                  <a:pt x="3784220" y="4611287"/>
                </a:cubicBezTo>
                <a:cubicBezTo>
                  <a:pt x="3026308" y="4611287"/>
                  <a:pt x="3026308" y="4611287"/>
                  <a:pt x="3026308" y="4611287"/>
                </a:cubicBezTo>
                <a:cubicBezTo>
                  <a:pt x="2978837" y="4611287"/>
                  <a:pt x="2933002" y="4637381"/>
                  <a:pt x="2910085" y="4679784"/>
                </a:cubicBezTo>
                <a:cubicBezTo>
                  <a:pt x="2530311" y="5333780"/>
                  <a:pt x="2530311" y="5333780"/>
                  <a:pt x="2530311" y="5333780"/>
                </a:cubicBezTo>
                <a:cubicBezTo>
                  <a:pt x="2505755" y="5374553"/>
                  <a:pt x="2505755" y="5426742"/>
                  <a:pt x="2530311" y="5467516"/>
                </a:cubicBezTo>
                <a:cubicBezTo>
                  <a:pt x="2577782" y="5549264"/>
                  <a:pt x="2619319" y="5620796"/>
                  <a:pt x="2655665" y="5683385"/>
                </a:cubicBezTo>
                <a:lnTo>
                  <a:pt x="2674016" y="5714986"/>
                </a:lnTo>
                <a:lnTo>
                  <a:pt x="2589006" y="5714986"/>
                </a:lnTo>
                <a:cubicBezTo>
                  <a:pt x="2324645" y="5714986"/>
                  <a:pt x="1901667" y="5714986"/>
                  <a:pt x="1224901" y="5714986"/>
                </a:cubicBezTo>
                <a:cubicBezTo>
                  <a:pt x="1111864" y="5714986"/>
                  <a:pt x="1002723" y="5652849"/>
                  <a:pt x="948152" y="5551879"/>
                </a:cubicBezTo>
                <a:cubicBezTo>
                  <a:pt x="948152" y="5551879"/>
                  <a:pt x="948152" y="5551879"/>
                  <a:pt x="43852" y="3994611"/>
                </a:cubicBezTo>
                <a:cubicBezTo>
                  <a:pt x="-14617" y="3897524"/>
                  <a:pt x="-14617" y="3773254"/>
                  <a:pt x="43852" y="3676167"/>
                </a:cubicBezTo>
                <a:cubicBezTo>
                  <a:pt x="43852" y="3676167"/>
                  <a:pt x="43852" y="3676167"/>
                  <a:pt x="948152" y="2118897"/>
                </a:cubicBezTo>
                <a:cubicBezTo>
                  <a:pt x="1002723" y="2017927"/>
                  <a:pt x="1111864" y="1955792"/>
                  <a:pt x="1224901" y="1955792"/>
                </a:cubicBezTo>
                <a:close/>
                <a:moveTo>
                  <a:pt x="4371721" y="407983"/>
                </a:moveTo>
                <a:cubicBezTo>
                  <a:pt x="5796147" y="407983"/>
                  <a:pt x="5796147" y="407983"/>
                  <a:pt x="5796147" y="407983"/>
                </a:cubicBezTo>
                <a:cubicBezTo>
                  <a:pt x="5868215" y="407983"/>
                  <a:pt x="5961482" y="459723"/>
                  <a:pt x="5999635" y="524399"/>
                </a:cubicBezTo>
                <a:cubicBezTo>
                  <a:pt x="6711847" y="1779100"/>
                  <a:pt x="6711847" y="1779100"/>
                  <a:pt x="6711847" y="1779100"/>
                </a:cubicBezTo>
                <a:cubicBezTo>
                  <a:pt x="6745762" y="1848087"/>
                  <a:pt x="6745762" y="1951567"/>
                  <a:pt x="6711847" y="2020556"/>
                </a:cubicBezTo>
                <a:cubicBezTo>
                  <a:pt x="5999635" y="3275255"/>
                  <a:pt x="5999635" y="3275255"/>
                  <a:pt x="5999635" y="3275255"/>
                </a:cubicBezTo>
                <a:cubicBezTo>
                  <a:pt x="5961482" y="3339932"/>
                  <a:pt x="5868215" y="3391671"/>
                  <a:pt x="5796147" y="3391671"/>
                </a:cubicBezTo>
                <a:lnTo>
                  <a:pt x="4371721" y="3391671"/>
                </a:lnTo>
                <a:cubicBezTo>
                  <a:pt x="4295414" y="3391671"/>
                  <a:pt x="4202149" y="3339932"/>
                  <a:pt x="4168234" y="3275255"/>
                </a:cubicBezTo>
                <a:cubicBezTo>
                  <a:pt x="3456021" y="2020556"/>
                  <a:pt x="3456021" y="2020556"/>
                  <a:pt x="3456021" y="2020556"/>
                </a:cubicBezTo>
                <a:cubicBezTo>
                  <a:pt x="3417866" y="1951567"/>
                  <a:pt x="3417866" y="1848087"/>
                  <a:pt x="3456021" y="1779100"/>
                </a:cubicBezTo>
                <a:cubicBezTo>
                  <a:pt x="4168234" y="524399"/>
                  <a:pt x="4168234" y="524399"/>
                  <a:pt x="4168234" y="524399"/>
                </a:cubicBezTo>
                <a:cubicBezTo>
                  <a:pt x="4202149" y="459723"/>
                  <a:pt x="4295414" y="407983"/>
                  <a:pt x="4371721" y="407983"/>
                </a:cubicBezTo>
                <a:close/>
                <a:moveTo>
                  <a:pt x="2333648" y="0"/>
                </a:moveTo>
                <a:cubicBezTo>
                  <a:pt x="3181225" y="0"/>
                  <a:pt x="3181225" y="0"/>
                  <a:pt x="3181225" y="0"/>
                </a:cubicBezTo>
                <a:cubicBezTo>
                  <a:pt x="3224109" y="0"/>
                  <a:pt x="3279606" y="30787"/>
                  <a:pt x="3302308" y="69272"/>
                </a:cubicBezTo>
                <a:cubicBezTo>
                  <a:pt x="3726096" y="815858"/>
                  <a:pt x="3726096" y="815858"/>
                  <a:pt x="3726096" y="815858"/>
                </a:cubicBezTo>
                <a:cubicBezTo>
                  <a:pt x="3746277" y="856908"/>
                  <a:pt x="3746277" y="918482"/>
                  <a:pt x="3726096" y="959532"/>
                </a:cubicBezTo>
                <a:cubicBezTo>
                  <a:pt x="3302308" y="1706117"/>
                  <a:pt x="3302308" y="1706117"/>
                  <a:pt x="3302308" y="1706117"/>
                </a:cubicBezTo>
                <a:cubicBezTo>
                  <a:pt x="3279606" y="1744603"/>
                  <a:pt x="3224109" y="1775389"/>
                  <a:pt x="3181225" y="1775389"/>
                </a:cubicBezTo>
                <a:lnTo>
                  <a:pt x="2333648" y="1775389"/>
                </a:lnTo>
                <a:cubicBezTo>
                  <a:pt x="2288242" y="1775389"/>
                  <a:pt x="2232746" y="1744603"/>
                  <a:pt x="2212565" y="1706117"/>
                </a:cubicBezTo>
                <a:cubicBezTo>
                  <a:pt x="1788776" y="959532"/>
                  <a:pt x="1788776" y="959532"/>
                  <a:pt x="1788776" y="959532"/>
                </a:cubicBezTo>
                <a:cubicBezTo>
                  <a:pt x="1766073" y="918482"/>
                  <a:pt x="1766073" y="856908"/>
                  <a:pt x="1788776" y="815858"/>
                </a:cubicBezTo>
                <a:cubicBezTo>
                  <a:pt x="2212565" y="69272"/>
                  <a:pt x="2212565" y="69272"/>
                  <a:pt x="2212565" y="69272"/>
                </a:cubicBezTo>
                <a:cubicBezTo>
                  <a:pt x="2232746" y="30787"/>
                  <a:pt x="2288242" y="0"/>
                  <a:pt x="233364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760" y="3995271"/>
            <a:ext cx="6757415" cy="1945502"/>
          </a:xfrm>
        </p:spPr>
        <p:txBody>
          <a:bodyPr anchor="t">
            <a:normAutofit/>
          </a:bodyPr>
          <a:lstStyle/>
          <a:p>
            <a:pPr algn="r"/>
            <a:r>
              <a:rPr lang="fr-FR" sz="5600"/>
              <a:t>Projet d’établissement</a:t>
            </a:r>
            <a:br>
              <a:rPr lang="fr-FR" sz="5600"/>
            </a:br>
            <a:r>
              <a:rPr lang="fr-FR" sz="5600"/>
              <a:t>2023 - 2028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22D2E25-932B-B5FE-F0DD-3FCC7B21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6365" y="917226"/>
            <a:ext cx="4178808" cy="2983688"/>
          </a:xfrm>
        </p:spPr>
        <p:txBody>
          <a:bodyPr anchor="b">
            <a:normAutofit/>
          </a:bodyPr>
          <a:lstStyle/>
          <a:p>
            <a:pPr algn="r"/>
            <a:r>
              <a:rPr lang="fr-FR"/>
              <a:t>Lycée Français International de Florence</a:t>
            </a:r>
          </a:p>
          <a:p>
            <a:pPr algn="r"/>
            <a:r>
              <a:rPr lang="fr-FR"/>
              <a:t>VICTOR HUGO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74" y="1261065"/>
            <a:ext cx="1222782" cy="121502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8112" y="3109178"/>
            <a:ext cx="2964704" cy="2342117"/>
          </a:xfrm>
          <a:prstGeom prst="rect">
            <a:avLst/>
          </a:prstGeom>
          <a:noFill/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34" y="1267832"/>
            <a:ext cx="1082368" cy="21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6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554480"/>
            <a:ext cx="10910489" cy="4701550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/>
              <a:t>Objectif 4: Développer l’autonomie de l’élève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Favoriser les projets à l’initiative des élèves, raccrochés aux différentes instances</a:t>
            </a:r>
            <a:br>
              <a:rPr lang="fr-FR" sz="2800" dirty="0"/>
            </a:br>
            <a:r>
              <a:rPr lang="fr-FR" sz="2800" dirty="0"/>
              <a:t>Actions b/ Développer l’esprit d’engagement des élèves (heures communautaires)</a:t>
            </a:r>
            <a:br>
              <a:rPr lang="fr-FR" sz="2800" dirty="0"/>
            </a:br>
            <a:r>
              <a:rPr lang="fr-FR" sz="2800" dirty="0"/>
              <a:t>Action c/ Accompagner l’élève dans son organisation et son travail au quotidien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5: Renforcer la politique d’orientation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Améliorer l’éducation à l’orientation tout au long de la scolarité secondaire</a:t>
            </a:r>
            <a:br>
              <a:rPr lang="fr-FR" sz="2800" dirty="0"/>
            </a:br>
            <a:r>
              <a:rPr lang="fr-FR" sz="2800" dirty="0"/>
              <a:t>Action b/ Favoriser les rencontres entre élèves, anciens élèves, formateurs, écoles supérieures… dans et hors les murs</a:t>
            </a:r>
            <a:br>
              <a:rPr lang="fr-FR" sz="2800" dirty="0"/>
            </a:br>
            <a:r>
              <a:rPr lang="fr-FR" sz="2800" dirty="0"/>
              <a:t>Action c/ Fidéliser nos relations avec les tuteurs d’entreprises</a:t>
            </a:r>
            <a:br>
              <a:rPr lang="fr-FR" sz="2800" dirty="0"/>
            </a:br>
            <a:r>
              <a:rPr lang="fr-FR" sz="2800" dirty="0"/>
              <a:t>Action d/ Renforcer l’ouverture à </a:t>
            </a:r>
            <a:r>
              <a:rPr lang="fr-FR" sz="2800" dirty="0" smtClean="0"/>
              <a:t>l’international, </a:t>
            </a:r>
            <a:r>
              <a:rPr lang="fr-FR" sz="2800" dirty="0"/>
              <a:t>la </a:t>
            </a:r>
            <a:r>
              <a:rPr lang="fr-FR" sz="2800" dirty="0" smtClean="0"/>
              <a:t>mobilité et la préparation aux études supérieures internationales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5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2733367"/>
            <a:ext cx="10308508" cy="180255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AXE 1: Langues, cultures et sciences: poursuivre les axes forts de l’école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43" y="373134"/>
            <a:ext cx="867537" cy="1711306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569" y="628651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" y="6064110"/>
            <a:ext cx="3328256" cy="3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8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2151677"/>
            <a:ext cx="11338254" cy="4104353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/>
              <a:t>Objectif 1: Valoriser chacune des langues dans son contexte d’apprentissage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Mettre le français au cœur de la communication et renforcer sa maîtrise</a:t>
            </a:r>
            <a:br>
              <a:rPr lang="fr-FR" sz="2800" dirty="0"/>
            </a:br>
            <a:r>
              <a:rPr lang="fr-FR" sz="2800" dirty="0"/>
              <a:t>Action b/ Engager l’élève dans des projets linguistiques et mesurer ses progrès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2: Mettre à l’honneur l’interculturalité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Eveiller les sensibilités aux cultures diverses et développer les actions interculturelles</a:t>
            </a:r>
            <a:br>
              <a:rPr lang="fr-FR" sz="2800" dirty="0"/>
            </a:br>
            <a:r>
              <a:rPr lang="fr-FR" sz="2800" dirty="0"/>
              <a:t>Action b/ Travailler avec d’autres établissements florentins</a:t>
            </a:r>
            <a:br>
              <a:rPr lang="fr-FR" sz="2800" dirty="0"/>
            </a:br>
            <a:r>
              <a:rPr lang="fr-FR" sz="2800" dirty="0"/>
              <a:t>Action c/ Participer au rayonnement de la culture française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3: Développer les clubs, partenariats et concours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Dynamiser les sciences en les valorisant davantage</a:t>
            </a:r>
            <a:br>
              <a:rPr lang="fr-FR" sz="2800" dirty="0"/>
            </a:br>
            <a:r>
              <a:rPr lang="fr-FR" sz="2800" dirty="0"/>
              <a:t>Action b/ Participer à, ou organiser, des concours littéraires, scientifiques, artistiques…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2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321" y="1858296"/>
            <a:ext cx="10862003" cy="4104353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/>
              <a:t>Objectif 4: Harmoniser les pratiques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Favoriser la concertation en réunions par niveau, cycle, disciplines…</a:t>
            </a:r>
            <a:br>
              <a:rPr lang="fr-FR" sz="2800" dirty="0"/>
            </a:br>
            <a:r>
              <a:rPr lang="fr-FR" sz="2800" dirty="0"/>
              <a:t>Action b/ Développer les évaluations communes et croisées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5: Devenir citoyen éclairé du monde</a:t>
            </a:r>
            <a:br>
              <a:rPr lang="fr-FR" sz="2800" b="1" dirty="0"/>
            </a:br>
            <a:r>
              <a:rPr lang="fr-FR" sz="2800" dirty="0"/>
              <a:t>Action a/ Renforcer l’éducation aux médias</a:t>
            </a:r>
            <a:br>
              <a:rPr lang="fr-FR" sz="2800" dirty="0"/>
            </a:br>
            <a:r>
              <a:rPr lang="fr-FR" sz="2800" dirty="0"/>
              <a:t>Action b/ Favoriser la capacité d’analyse et le développement de l’esprit critique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6: Valoriser les résultats aux certifications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Les certifications linguistiques</a:t>
            </a:r>
            <a:br>
              <a:rPr lang="fr-FR" sz="2800" dirty="0"/>
            </a:br>
            <a:r>
              <a:rPr lang="fr-FR" sz="2800" dirty="0"/>
              <a:t>Action b/ Les certifications de compétences numériques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5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2733367"/>
            <a:ext cx="9144000" cy="1802555"/>
          </a:xfrm>
        </p:spPr>
        <p:txBody>
          <a:bodyPr/>
          <a:lstStyle/>
          <a:p>
            <a:r>
              <a:rPr lang="fr-FR" b="1" dirty="0"/>
              <a:t>AXE 2: Faire rayonner l’établissement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43" y="373134"/>
            <a:ext cx="867537" cy="1711306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569" y="628651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" y="6064110"/>
            <a:ext cx="3328256" cy="3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8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602340"/>
            <a:ext cx="11206919" cy="4357885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/>
              <a:t>Objectif 1: Promouvoir notre pédagogie en 3 langues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Mettre en œuvre le cadre Européen Commun de Référence pour les Langues (CECRL) au regard du profil linguistique de chaque élève dès le primaire</a:t>
            </a:r>
            <a:br>
              <a:rPr lang="fr-FR" sz="2800" dirty="0"/>
            </a:br>
            <a:r>
              <a:rPr lang="fr-FR" sz="2800" dirty="0"/>
              <a:t>Action b/ Etablir et diffuser les critères d’exigence en italien (section SI, Esabac) et en anglais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2: S’ouvrir sur le pays d’accueil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Participer aux différents projets proposés localement par le Ministère, l’Institut Français, en lien avec les écoles de Florence ou de Toscane</a:t>
            </a:r>
            <a:br>
              <a:rPr lang="fr-FR" sz="2800" dirty="0"/>
            </a:br>
            <a:r>
              <a:rPr lang="fr-FR" sz="2800" dirty="0"/>
              <a:t>Action b/ Développer des partenariats dans le tissu local (musées, entreprises, établissements scolaires</a:t>
            </a:r>
            <a:r>
              <a:rPr lang="fr-FR" sz="2800" dirty="0" smtClean="0"/>
              <a:t>…)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759522"/>
            <a:ext cx="11038676" cy="4430045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/>
              <a:t>Objectif 3: Développer la politique d’accueil des familles, des nouveaux </a:t>
            </a:r>
            <a:br>
              <a:rPr lang="fr-FR" sz="2800" b="1" dirty="0"/>
            </a:br>
            <a:r>
              <a:rPr lang="fr-FR" sz="2800" b="1" dirty="0"/>
              <a:t>personnels et les accompagner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Multiplier les moments de partage favorisant le sentiment d’appartenance à la communauté éducative</a:t>
            </a:r>
            <a:br>
              <a:rPr lang="fr-FR" sz="2800" dirty="0"/>
            </a:br>
            <a:r>
              <a:rPr lang="fr-FR" sz="2800" dirty="0"/>
              <a:t>Action b/ Réaliser des documents de communication à destination du nouveau public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4: Soutenir la communication interne et externe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Intensifier l’actualité de l’établissement via le site internet, les réseaux sociaux, les newsletters…</a:t>
            </a:r>
            <a:br>
              <a:rPr lang="fr-FR" sz="2800" dirty="0"/>
            </a:br>
            <a:r>
              <a:rPr lang="fr-FR" sz="2800" dirty="0"/>
              <a:t>Action b/ Constituer une banque de contacts (journalistes, photographes, sociétés partenaires…)</a:t>
            </a:r>
            <a:br>
              <a:rPr lang="fr-FR" sz="2800" dirty="0"/>
            </a:br>
            <a:r>
              <a:rPr lang="fr-FR" sz="2800" dirty="0"/>
              <a:t>Actions c/ Créer un livre de l’année à distribuer à  chaque élève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0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2733367"/>
            <a:ext cx="9144000" cy="1802555"/>
          </a:xfrm>
        </p:spPr>
        <p:txBody>
          <a:bodyPr/>
          <a:lstStyle/>
          <a:p>
            <a:r>
              <a:rPr lang="fr-FR" b="1" dirty="0"/>
              <a:t>AXE 3: Tendre vers l’excellence de chacun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43" y="373134"/>
            <a:ext cx="867537" cy="1711306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569" y="628651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" y="6064110"/>
            <a:ext cx="3328256" cy="3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mlf-cmjn-bleu">
            <a:extLst>
              <a:ext uri="{FF2B5EF4-FFF2-40B4-BE49-F238E27FC236}">
                <a16:creationId xmlns:a16="http://schemas.microsoft.com/office/drawing/2014/main" xmlns="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341" y="1257300"/>
            <a:ext cx="10997318" cy="4998730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/>
              <a:t>Objectif 1: Développer et personnaliser les parcours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Mieux accompagner les élèves à besoins éducatifs particuliers</a:t>
            </a:r>
            <a:br>
              <a:rPr lang="fr-FR" sz="2800" dirty="0"/>
            </a:br>
            <a:r>
              <a:rPr lang="fr-FR" sz="2800" dirty="0"/>
              <a:t>Action b/ Améliorer la lisibilité et développer les 4 parcours (Santé, Avenir, Artistique et Culturel, Citoyen)</a:t>
            </a:r>
            <a:br>
              <a:rPr lang="fr-FR" sz="2800" dirty="0"/>
            </a:br>
            <a:r>
              <a:rPr lang="fr-FR" sz="1600" dirty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2: Renforcer la maîtrise du français et de l’italien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Renforcer le dispositif Français Langue Etrangère (</a:t>
            </a:r>
            <a:r>
              <a:rPr lang="fr-FR" sz="2800" dirty="0" smtClean="0"/>
              <a:t>FLE/FLS) </a:t>
            </a:r>
            <a:r>
              <a:rPr lang="fr-FR" sz="2800" dirty="0"/>
              <a:t>interne à l’établissement, ainsi que l’enseignement de l’ILE pour les élèves primo-arrivants</a:t>
            </a:r>
            <a:br>
              <a:rPr lang="fr-FR" sz="2800" dirty="0"/>
            </a:br>
            <a:r>
              <a:rPr lang="fr-FR" sz="2800" dirty="0"/>
              <a:t>Action b/ Développer les compétences orales comme levier des compétences écrites</a:t>
            </a:r>
            <a:br>
              <a:rPr lang="fr-FR" sz="2800" dirty="0"/>
            </a:br>
            <a:r>
              <a:rPr lang="fr-FR" sz="2800" dirty="0"/>
              <a:t>Action c/ Maintien de la priorité sur les compétences à l'écrit</a:t>
            </a:r>
            <a:br>
              <a:rPr lang="fr-FR" sz="2800" dirty="0"/>
            </a:br>
            <a:r>
              <a:rPr lang="fr-FR" sz="1800" dirty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Objectif 3: Elaborer un projet de Vie Scolaire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Action a/ Mener des actions de prévention en prenant appui sur le CESC</a:t>
            </a:r>
            <a:br>
              <a:rPr lang="fr-FR" sz="2800" dirty="0"/>
            </a:br>
            <a:r>
              <a:rPr lang="fr-FR" sz="2800" dirty="0"/>
              <a:t>Action b/ Accompagner les élèves dans la mise en place de projets (CVC-CVL)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355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91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Projet d’établissement 2023 - 2028</vt:lpstr>
      <vt:lpstr>AXE 1: Langues, cultures et sciences: poursuivre les axes forts de l’école</vt:lpstr>
      <vt:lpstr>Objectif 1: Valoriser chacune des langues dans son contexte d’apprentissage Action a/ Mettre le français au cœur de la communication et renforcer sa maîtrise Action b/ Engager l’élève dans des projets linguistiques et mesurer ses progrès  Objectif 2: Mettre à l’honneur l’interculturalité Action a/ Eveiller les sensibilités aux cultures diverses et développer les actions interculturelles Action b/ Travailler avec d’autres établissements florentins Action c/ Participer au rayonnement de la culture française  Objectif 3: Développer les clubs, partenariats et concours Action a/ Dynamiser les sciences en les valorisant davantage Action b/ Participer à, ou organiser, des concours littéraires, scientifiques, artistiques…</vt:lpstr>
      <vt:lpstr>Objectif 4: Harmoniser les pratiques Action a/ Favoriser la concertation en réunions par niveau, cycle, disciplines… Action b/ Développer les évaluations communes et croisées  Objectif 5: Devenir citoyen éclairé du monde Action a/ Renforcer l’éducation aux médias Action b/ Favoriser la capacité d’analyse et le développement de l’esprit critique  Objectif 6: Valoriser les résultats aux certifications Action a/ Les certifications linguistiques Action b/ Les certifications de compétences numériques</vt:lpstr>
      <vt:lpstr>AXE 2: Faire rayonner l’établissement</vt:lpstr>
      <vt:lpstr>Objectif 1: Promouvoir notre pédagogie en 3 langues  Action a/ Mettre en œuvre le cadre Européen Commun de Référence pour les Langues (CECRL) au regard du profil linguistique de chaque élève dès le primaire Action b/ Etablir et diffuser les critères d’exigence en italien (section SI, Esabac) et en anglais  Objectif 2: S’ouvrir sur le pays d’accueil Action a/ Participer aux différents projets proposés localement par le Ministère, l’Institut Français, en lien avec les écoles de Florence ou de Toscane Action b/ Développer des partenariats dans le tissu local (musées, entreprises, établissements scolaires…)</vt:lpstr>
      <vt:lpstr>Objectif 3: Développer la politique d’accueil des familles, des nouveaux  personnels et les accompagner Action a/ Multiplier les moments de partage favorisant le sentiment d’appartenance à la communauté éducative Action b/ Réaliser des documents de communication à destination du nouveau public  Objectif 4: Soutenir la communication interne et externe Action a/ Intensifier l’actualité de l’établissement via le site internet, les réseaux sociaux, les newsletters… Action b/ Constituer une banque de contacts (journalistes, photographes, sociétés partenaires…) Actions c/ Créer un livre de l’année à distribuer à  chaque élève</vt:lpstr>
      <vt:lpstr>AXE 3: Tendre vers l’excellence de chacun</vt:lpstr>
      <vt:lpstr>Objectif 1: Développer et personnaliser les parcours Action a/ Mieux accompagner les élèves à besoins éducatifs particuliers Action b/ Améliorer la lisibilité et développer les 4 parcours (Santé, Avenir, Artistique et Culturel, Citoyen)   Objectif 2: Renforcer la maîtrise du français et de l’italien Action a/ Renforcer le dispositif Français Langue Etrangère (FLE/FLS) interne à l’établissement, ainsi que l’enseignement de l’ILE pour les élèves primo-arrivants Action b/ Développer les compétences orales comme levier des compétences écrites Action c/ Maintien de la priorité sur les compétences à l'écrit   Objectif 3: Elaborer un projet de Vie Scolaire Action a/ Mener des actions de prévention en prenant appui sur le CESC Action b/ Accompagner les élèves dans la mise en place de projets (CVC-CVL)</vt:lpstr>
      <vt:lpstr>Objectif 4: Développer l’autonomie de l’élève Action a/ Favoriser les projets à l’initiative des élèves, raccrochés aux différentes instances Actions b/ Développer l’esprit d’engagement des élèves (heures communautaires) Action c/ Accompagner l’élève dans son organisation et son travail au quotidien  Objectif 5: Renforcer la politique d’orientation Action a/ Améliorer l’éducation à l’orientation tout au long de la scolarité secondaire Action b/ Favoriser les rencontres entre élèves, anciens élèves, formateurs, écoles supérieures… dans et hors les murs Action c/ Fidéliser nos relations avec les tuteurs d’entreprises Action d/ Renforcer l’ouverture à l’international, la mobilité et la préparation aux études supérieures internationales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d’établissement 2023 - 2028</dc:title>
  <dc:creator>benedicte bessette</dc:creator>
  <cp:lastModifiedBy>Agnese Berti</cp:lastModifiedBy>
  <cp:revision>15</cp:revision>
  <cp:lastPrinted>2022-09-12T15:58:00Z</cp:lastPrinted>
  <dcterms:created xsi:type="dcterms:W3CDTF">2022-07-10T09:52:24Z</dcterms:created>
  <dcterms:modified xsi:type="dcterms:W3CDTF">2022-11-23T09:28:40Z</dcterms:modified>
</cp:coreProperties>
</file>