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7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5B1"/>
    <a:srgbClr val="1C6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7502"/>
            <a:ext cx="100330" cy="27940"/>
          </a:xfrm>
          <a:custGeom>
            <a:avLst/>
            <a:gdLst/>
            <a:ahLst/>
            <a:cxnLst/>
            <a:rect l="l" t="t" r="r" b="b"/>
            <a:pathLst>
              <a:path w="100330" h="27939">
                <a:moveTo>
                  <a:pt x="0" y="0"/>
                </a:moveTo>
                <a:lnTo>
                  <a:pt x="0" y="14408"/>
                </a:lnTo>
                <a:lnTo>
                  <a:pt x="99933" y="27389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517"/>
            <a:ext cx="1453515" cy="7556500"/>
          </a:xfrm>
          <a:custGeom>
            <a:avLst/>
            <a:gdLst/>
            <a:ahLst/>
            <a:cxnLst/>
            <a:rect l="l" t="t" r="r" b="b"/>
            <a:pathLst>
              <a:path w="1453515" h="7556500">
                <a:moveTo>
                  <a:pt x="1137577" y="4280001"/>
                </a:moveTo>
                <a:lnTo>
                  <a:pt x="1106690" y="4268889"/>
                </a:lnTo>
                <a:lnTo>
                  <a:pt x="1074026" y="4261294"/>
                </a:lnTo>
                <a:lnTo>
                  <a:pt x="1039634" y="4257040"/>
                </a:lnTo>
                <a:lnTo>
                  <a:pt x="1003604" y="4255935"/>
                </a:lnTo>
                <a:lnTo>
                  <a:pt x="1032840" y="4267720"/>
                </a:lnTo>
                <a:lnTo>
                  <a:pt x="1064450" y="4276039"/>
                </a:lnTo>
                <a:lnTo>
                  <a:pt x="1099134" y="4280319"/>
                </a:lnTo>
                <a:lnTo>
                  <a:pt x="1137577" y="4280001"/>
                </a:lnTo>
                <a:close/>
              </a:path>
              <a:path w="1453515" h="7556500">
                <a:moveTo>
                  <a:pt x="1452918" y="6286500"/>
                </a:moveTo>
                <a:lnTo>
                  <a:pt x="1412913" y="6248400"/>
                </a:lnTo>
                <a:lnTo>
                  <a:pt x="1357401" y="6223000"/>
                </a:lnTo>
                <a:lnTo>
                  <a:pt x="1322146" y="6210300"/>
                </a:lnTo>
                <a:lnTo>
                  <a:pt x="1282382" y="6210300"/>
                </a:lnTo>
                <a:lnTo>
                  <a:pt x="1238491" y="6197600"/>
                </a:lnTo>
                <a:lnTo>
                  <a:pt x="1190879" y="6197600"/>
                </a:lnTo>
                <a:lnTo>
                  <a:pt x="1139888" y="6184900"/>
                </a:lnTo>
                <a:lnTo>
                  <a:pt x="1029373" y="6184900"/>
                </a:lnTo>
                <a:lnTo>
                  <a:pt x="970584" y="6172200"/>
                </a:lnTo>
                <a:lnTo>
                  <a:pt x="656691" y="6172200"/>
                </a:lnTo>
                <a:lnTo>
                  <a:pt x="592582" y="6159500"/>
                </a:lnTo>
                <a:lnTo>
                  <a:pt x="643509" y="6146800"/>
                </a:lnTo>
                <a:lnTo>
                  <a:pt x="681189" y="6134100"/>
                </a:lnTo>
                <a:lnTo>
                  <a:pt x="705510" y="6121400"/>
                </a:lnTo>
                <a:lnTo>
                  <a:pt x="716343" y="6108700"/>
                </a:lnTo>
                <a:lnTo>
                  <a:pt x="713574" y="6096000"/>
                </a:lnTo>
                <a:lnTo>
                  <a:pt x="697090" y="6083300"/>
                </a:lnTo>
                <a:lnTo>
                  <a:pt x="666750" y="6083300"/>
                </a:lnTo>
                <a:lnTo>
                  <a:pt x="622465" y="6070600"/>
                </a:lnTo>
                <a:lnTo>
                  <a:pt x="564095" y="6057900"/>
                </a:lnTo>
                <a:lnTo>
                  <a:pt x="491540" y="6045200"/>
                </a:lnTo>
                <a:lnTo>
                  <a:pt x="548386" y="6032500"/>
                </a:lnTo>
                <a:lnTo>
                  <a:pt x="604304" y="6032500"/>
                </a:lnTo>
                <a:lnTo>
                  <a:pt x="657567" y="6019800"/>
                </a:lnTo>
                <a:lnTo>
                  <a:pt x="749401" y="6019800"/>
                </a:lnTo>
                <a:lnTo>
                  <a:pt x="784555" y="6032500"/>
                </a:lnTo>
                <a:lnTo>
                  <a:pt x="810272" y="6057900"/>
                </a:lnTo>
                <a:lnTo>
                  <a:pt x="817956" y="6045200"/>
                </a:lnTo>
                <a:lnTo>
                  <a:pt x="829856" y="6032500"/>
                </a:lnTo>
                <a:lnTo>
                  <a:pt x="836764" y="6019800"/>
                </a:lnTo>
                <a:lnTo>
                  <a:pt x="843673" y="6007100"/>
                </a:lnTo>
                <a:lnTo>
                  <a:pt x="857148" y="5981700"/>
                </a:lnTo>
                <a:lnTo>
                  <a:pt x="868006" y="5956300"/>
                </a:lnTo>
                <a:lnTo>
                  <a:pt x="873963" y="5930900"/>
                </a:lnTo>
                <a:lnTo>
                  <a:pt x="872756" y="5905500"/>
                </a:lnTo>
                <a:lnTo>
                  <a:pt x="862114" y="5880100"/>
                </a:lnTo>
                <a:lnTo>
                  <a:pt x="839749" y="5867400"/>
                </a:lnTo>
                <a:lnTo>
                  <a:pt x="803402" y="5842000"/>
                </a:lnTo>
                <a:lnTo>
                  <a:pt x="750785" y="5829300"/>
                </a:lnTo>
                <a:lnTo>
                  <a:pt x="679640" y="5829300"/>
                </a:lnTo>
                <a:lnTo>
                  <a:pt x="717537" y="5816600"/>
                </a:lnTo>
                <a:lnTo>
                  <a:pt x="717842" y="5791200"/>
                </a:lnTo>
                <a:lnTo>
                  <a:pt x="695680" y="5778500"/>
                </a:lnTo>
                <a:lnTo>
                  <a:pt x="666178" y="5765800"/>
                </a:lnTo>
                <a:lnTo>
                  <a:pt x="681418" y="5715000"/>
                </a:lnTo>
                <a:lnTo>
                  <a:pt x="693839" y="5676900"/>
                </a:lnTo>
                <a:lnTo>
                  <a:pt x="696861" y="5638800"/>
                </a:lnTo>
                <a:lnTo>
                  <a:pt x="690397" y="5613400"/>
                </a:lnTo>
                <a:lnTo>
                  <a:pt x="683933" y="5588000"/>
                </a:lnTo>
                <a:lnTo>
                  <a:pt x="630859" y="5613400"/>
                </a:lnTo>
                <a:lnTo>
                  <a:pt x="561479" y="5613400"/>
                </a:lnTo>
                <a:lnTo>
                  <a:pt x="508812" y="5600700"/>
                </a:lnTo>
                <a:lnTo>
                  <a:pt x="470979" y="5600700"/>
                </a:lnTo>
                <a:lnTo>
                  <a:pt x="446112" y="5588000"/>
                </a:lnTo>
                <a:lnTo>
                  <a:pt x="432371" y="5588000"/>
                </a:lnTo>
                <a:lnTo>
                  <a:pt x="427863" y="5575300"/>
                </a:lnTo>
                <a:lnTo>
                  <a:pt x="430745" y="5562600"/>
                </a:lnTo>
                <a:lnTo>
                  <a:pt x="439166" y="5562600"/>
                </a:lnTo>
                <a:lnTo>
                  <a:pt x="451231" y="5549900"/>
                </a:lnTo>
                <a:lnTo>
                  <a:pt x="478917" y="5524500"/>
                </a:lnTo>
                <a:lnTo>
                  <a:pt x="490804" y="5511800"/>
                </a:lnTo>
                <a:lnTo>
                  <a:pt x="498894" y="5511800"/>
                </a:lnTo>
                <a:lnTo>
                  <a:pt x="501345" y="5499100"/>
                </a:lnTo>
                <a:lnTo>
                  <a:pt x="496290" y="5486400"/>
                </a:lnTo>
                <a:lnTo>
                  <a:pt x="536473" y="5486400"/>
                </a:lnTo>
                <a:lnTo>
                  <a:pt x="570776" y="5461000"/>
                </a:lnTo>
                <a:lnTo>
                  <a:pt x="597217" y="5448300"/>
                </a:lnTo>
                <a:lnTo>
                  <a:pt x="616597" y="5435600"/>
                </a:lnTo>
                <a:lnTo>
                  <a:pt x="629729" y="5422900"/>
                </a:lnTo>
                <a:lnTo>
                  <a:pt x="637425" y="5410200"/>
                </a:lnTo>
                <a:lnTo>
                  <a:pt x="640499" y="5397500"/>
                </a:lnTo>
                <a:lnTo>
                  <a:pt x="639762" y="5397500"/>
                </a:lnTo>
                <a:lnTo>
                  <a:pt x="636028" y="5384800"/>
                </a:lnTo>
                <a:lnTo>
                  <a:pt x="622795" y="5384800"/>
                </a:lnTo>
                <a:lnTo>
                  <a:pt x="614934" y="5372100"/>
                </a:lnTo>
                <a:lnTo>
                  <a:pt x="607314" y="5372100"/>
                </a:lnTo>
                <a:lnTo>
                  <a:pt x="600760" y="5359400"/>
                </a:lnTo>
                <a:lnTo>
                  <a:pt x="594067" y="5359400"/>
                </a:lnTo>
                <a:lnTo>
                  <a:pt x="595553" y="5346700"/>
                </a:lnTo>
                <a:lnTo>
                  <a:pt x="601357" y="5334000"/>
                </a:lnTo>
                <a:lnTo>
                  <a:pt x="612267" y="5334000"/>
                </a:lnTo>
                <a:lnTo>
                  <a:pt x="629119" y="5321300"/>
                </a:lnTo>
                <a:lnTo>
                  <a:pt x="652703" y="5308600"/>
                </a:lnTo>
                <a:lnTo>
                  <a:pt x="683844" y="5283200"/>
                </a:lnTo>
                <a:lnTo>
                  <a:pt x="723353" y="5270500"/>
                </a:lnTo>
                <a:lnTo>
                  <a:pt x="339534" y="5270500"/>
                </a:lnTo>
                <a:lnTo>
                  <a:pt x="322046" y="5257800"/>
                </a:lnTo>
                <a:lnTo>
                  <a:pt x="304800" y="5257800"/>
                </a:lnTo>
                <a:lnTo>
                  <a:pt x="304063" y="5245100"/>
                </a:lnTo>
                <a:lnTo>
                  <a:pt x="307949" y="5245100"/>
                </a:lnTo>
                <a:lnTo>
                  <a:pt x="315988" y="5232400"/>
                </a:lnTo>
                <a:lnTo>
                  <a:pt x="327672" y="5232400"/>
                </a:lnTo>
                <a:lnTo>
                  <a:pt x="342544" y="5219700"/>
                </a:lnTo>
                <a:lnTo>
                  <a:pt x="360108" y="5207000"/>
                </a:lnTo>
                <a:lnTo>
                  <a:pt x="379882" y="5207000"/>
                </a:lnTo>
                <a:lnTo>
                  <a:pt x="401383" y="5194300"/>
                </a:lnTo>
                <a:lnTo>
                  <a:pt x="424154" y="5194300"/>
                </a:lnTo>
                <a:lnTo>
                  <a:pt x="471500" y="5168900"/>
                </a:lnTo>
                <a:lnTo>
                  <a:pt x="495122" y="5168900"/>
                </a:lnTo>
                <a:lnTo>
                  <a:pt x="518071" y="5156200"/>
                </a:lnTo>
                <a:lnTo>
                  <a:pt x="539864" y="5143500"/>
                </a:lnTo>
                <a:lnTo>
                  <a:pt x="560019" y="5130800"/>
                </a:lnTo>
                <a:lnTo>
                  <a:pt x="578053" y="5130800"/>
                </a:lnTo>
                <a:lnTo>
                  <a:pt x="593483" y="5118100"/>
                </a:lnTo>
                <a:lnTo>
                  <a:pt x="605840" y="5105400"/>
                </a:lnTo>
                <a:lnTo>
                  <a:pt x="614629" y="5105400"/>
                </a:lnTo>
                <a:lnTo>
                  <a:pt x="619366" y="5092700"/>
                </a:lnTo>
                <a:lnTo>
                  <a:pt x="619582" y="5080000"/>
                </a:lnTo>
                <a:lnTo>
                  <a:pt x="614794" y="5067300"/>
                </a:lnTo>
                <a:lnTo>
                  <a:pt x="604507" y="5067300"/>
                </a:lnTo>
                <a:lnTo>
                  <a:pt x="588264" y="5054600"/>
                </a:lnTo>
                <a:lnTo>
                  <a:pt x="449148" y="5092700"/>
                </a:lnTo>
                <a:lnTo>
                  <a:pt x="431660" y="5080000"/>
                </a:lnTo>
                <a:lnTo>
                  <a:pt x="425399" y="5080000"/>
                </a:lnTo>
                <a:lnTo>
                  <a:pt x="429412" y="5067300"/>
                </a:lnTo>
                <a:lnTo>
                  <a:pt x="442760" y="5054600"/>
                </a:lnTo>
                <a:lnTo>
                  <a:pt x="464527" y="5054600"/>
                </a:lnTo>
                <a:lnTo>
                  <a:pt x="493763" y="5041900"/>
                </a:lnTo>
                <a:lnTo>
                  <a:pt x="529539" y="5029200"/>
                </a:lnTo>
                <a:lnTo>
                  <a:pt x="570915" y="5029200"/>
                </a:lnTo>
                <a:lnTo>
                  <a:pt x="616940" y="5016500"/>
                </a:lnTo>
                <a:lnTo>
                  <a:pt x="666711" y="5003800"/>
                </a:lnTo>
                <a:lnTo>
                  <a:pt x="719264" y="5003800"/>
                </a:lnTo>
                <a:lnTo>
                  <a:pt x="829017" y="4978400"/>
                </a:lnTo>
                <a:lnTo>
                  <a:pt x="884339" y="4978400"/>
                </a:lnTo>
                <a:lnTo>
                  <a:pt x="991184" y="4953000"/>
                </a:lnTo>
                <a:lnTo>
                  <a:pt x="1040841" y="4953000"/>
                </a:lnTo>
                <a:lnTo>
                  <a:pt x="1086751" y="4940300"/>
                </a:lnTo>
                <a:lnTo>
                  <a:pt x="1127950" y="4927600"/>
                </a:lnTo>
                <a:lnTo>
                  <a:pt x="1163523" y="4927600"/>
                </a:lnTo>
                <a:lnTo>
                  <a:pt x="1192530" y="4914900"/>
                </a:lnTo>
                <a:lnTo>
                  <a:pt x="1214043" y="4914900"/>
                </a:lnTo>
                <a:lnTo>
                  <a:pt x="1227112" y="4902200"/>
                </a:lnTo>
                <a:lnTo>
                  <a:pt x="1258303" y="4902200"/>
                </a:lnTo>
                <a:lnTo>
                  <a:pt x="1285011" y="4914900"/>
                </a:lnTo>
                <a:lnTo>
                  <a:pt x="1334020" y="4940300"/>
                </a:lnTo>
                <a:lnTo>
                  <a:pt x="1371942" y="4914900"/>
                </a:lnTo>
                <a:lnTo>
                  <a:pt x="1398079" y="4902200"/>
                </a:lnTo>
                <a:lnTo>
                  <a:pt x="1413395" y="4902200"/>
                </a:lnTo>
                <a:lnTo>
                  <a:pt x="1418869" y="4889500"/>
                </a:lnTo>
                <a:lnTo>
                  <a:pt x="1415453" y="4876800"/>
                </a:lnTo>
                <a:lnTo>
                  <a:pt x="1332230" y="4876800"/>
                </a:lnTo>
                <a:lnTo>
                  <a:pt x="1298879" y="4864100"/>
                </a:lnTo>
                <a:lnTo>
                  <a:pt x="1032941" y="4864100"/>
                </a:lnTo>
                <a:lnTo>
                  <a:pt x="1001915" y="4851400"/>
                </a:lnTo>
                <a:lnTo>
                  <a:pt x="975525" y="4851400"/>
                </a:lnTo>
                <a:lnTo>
                  <a:pt x="954747" y="4838700"/>
                </a:lnTo>
                <a:lnTo>
                  <a:pt x="940536" y="4826000"/>
                </a:lnTo>
                <a:lnTo>
                  <a:pt x="1327264" y="4826000"/>
                </a:lnTo>
                <a:lnTo>
                  <a:pt x="1365694" y="4813300"/>
                </a:lnTo>
                <a:lnTo>
                  <a:pt x="1394015" y="4800600"/>
                </a:lnTo>
                <a:lnTo>
                  <a:pt x="1410296" y="4787900"/>
                </a:lnTo>
                <a:lnTo>
                  <a:pt x="1423479" y="4787900"/>
                </a:lnTo>
                <a:lnTo>
                  <a:pt x="1428762" y="4775200"/>
                </a:lnTo>
                <a:lnTo>
                  <a:pt x="1426933" y="4775200"/>
                </a:lnTo>
                <a:lnTo>
                  <a:pt x="1418805" y="4762500"/>
                </a:lnTo>
                <a:lnTo>
                  <a:pt x="1405191" y="4749800"/>
                </a:lnTo>
                <a:lnTo>
                  <a:pt x="1386903" y="4749800"/>
                </a:lnTo>
                <a:lnTo>
                  <a:pt x="1364754" y="4737100"/>
                </a:lnTo>
                <a:lnTo>
                  <a:pt x="1339545" y="4724400"/>
                </a:lnTo>
                <a:lnTo>
                  <a:pt x="1312075" y="4711700"/>
                </a:lnTo>
                <a:lnTo>
                  <a:pt x="1224330" y="4673600"/>
                </a:lnTo>
                <a:lnTo>
                  <a:pt x="1195984" y="4660900"/>
                </a:lnTo>
                <a:lnTo>
                  <a:pt x="1145501" y="4635500"/>
                </a:lnTo>
                <a:lnTo>
                  <a:pt x="1108722" y="4610100"/>
                </a:lnTo>
                <a:lnTo>
                  <a:pt x="1092123" y="4584700"/>
                </a:lnTo>
                <a:lnTo>
                  <a:pt x="1093406" y="4572000"/>
                </a:lnTo>
                <a:lnTo>
                  <a:pt x="1102169" y="4559300"/>
                </a:lnTo>
                <a:lnTo>
                  <a:pt x="1119212" y="4546600"/>
                </a:lnTo>
                <a:lnTo>
                  <a:pt x="1145349" y="4533900"/>
                </a:lnTo>
                <a:lnTo>
                  <a:pt x="1181392" y="4521200"/>
                </a:lnTo>
                <a:lnTo>
                  <a:pt x="1124635" y="4521200"/>
                </a:lnTo>
                <a:lnTo>
                  <a:pt x="1068476" y="4533900"/>
                </a:lnTo>
                <a:lnTo>
                  <a:pt x="861199" y="4533900"/>
                </a:lnTo>
                <a:lnTo>
                  <a:pt x="816546" y="4508500"/>
                </a:lnTo>
                <a:lnTo>
                  <a:pt x="813650" y="4508500"/>
                </a:lnTo>
                <a:lnTo>
                  <a:pt x="843521" y="4470400"/>
                </a:lnTo>
                <a:lnTo>
                  <a:pt x="885444" y="4445000"/>
                </a:lnTo>
                <a:lnTo>
                  <a:pt x="961047" y="4406900"/>
                </a:lnTo>
                <a:lnTo>
                  <a:pt x="985583" y="4394200"/>
                </a:lnTo>
                <a:lnTo>
                  <a:pt x="1027607" y="4368800"/>
                </a:lnTo>
                <a:lnTo>
                  <a:pt x="1057808" y="4330700"/>
                </a:lnTo>
                <a:lnTo>
                  <a:pt x="1055065" y="4330700"/>
                </a:lnTo>
                <a:lnTo>
                  <a:pt x="1044219" y="4318000"/>
                </a:lnTo>
                <a:lnTo>
                  <a:pt x="1024267" y="4305300"/>
                </a:lnTo>
                <a:lnTo>
                  <a:pt x="994206" y="4292600"/>
                </a:lnTo>
                <a:lnTo>
                  <a:pt x="953008" y="4279900"/>
                </a:lnTo>
                <a:lnTo>
                  <a:pt x="899668" y="4279900"/>
                </a:lnTo>
                <a:lnTo>
                  <a:pt x="926541" y="4267200"/>
                </a:lnTo>
                <a:lnTo>
                  <a:pt x="1003604" y="4267200"/>
                </a:lnTo>
                <a:lnTo>
                  <a:pt x="972108" y="4241800"/>
                </a:lnTo>
                <a:lnTo>
                  <a:pt x="941666" y="4229100"/>
                </a:lnTo>
                <a:lnTo>
                  <a:pt x="911110" y="4203700"/>
                </a:lnTo>
                <a:lnTo>
                  <a:pt x="879284" y="4178300"/>
                </a:lnTo>
                <a:lnTo>
                  <a:pt x="845045" y="4152900"/>
                </a:lnTo>
                <a:lnTo>
                  <a:pt x="807237" y="4140200"/>
                </a:lnTo>
                <a:lnTo>
                  <a:pt x="764730" y="4114800"/>
                </a:lnTo>
                <a:lnTo>
                  <a:pt x="716343" y="4089400"/>
                </a:lnTo>
                <a:lnTo>
                  <a:pt x="660958" y="4076700"/>
                </a:lnTo>
                <a:lnTo>
                  <a:pt x="597408" y="4064000"/>
                </a:lnTo>
                <a:lnTo>
                  <a:pt x="713498" y="4064000"/>
                </a:lnTo>
                <a:lnTo>
                  <a:pt x="745083" y="4051300"/>
                </a:lnTo>
                <a:lnTo>
                  <a:pt x="798410" y="4051300"/>
                </a:lnTo>
                <a:lnTo>
                  <a:pt x="820420" y="4038600"/>
                </a:lnTo>
                <a:lnTo>
                  <a:pt x="839482" y="4038600"/>
                </a:lnTo>
                <a:lnTo>
                  <a:pt x="855751" y="4025900"/>
                </a:lnTo>
                <a:lnTo>
                  <a:pt x="869365" y="4025900"/>
                </a:lnTo>
                <a:lnTo>
                  <a:pt x="880440" y="4013200"/>
                </a:lnTo>
                <a:lnTo>
                  <a:pt x="889127" y="4013200"/>
                </a:lnTo>
                <a:lnTo>
                  <a:pt x="895553" y="4000500"/>
                </a:lnTo>
                <a:lnTo>
                  <a:pt x="899833" y="4000500"/>
                </a:lnTo>
                <a:lnTo>
                  <a:pt x="902131" y="3987800"/>
                </a:lnTo>
                <a:lnTo>
                  <a:pt x="902563" y="3987800"/>
                </a:lnTo>
                <a:lnTo>
                  <a:pt x="901268" y="3975100"/>
                </a:lnTo>
                <a:lnTo>
                  <a:pt x="898372" y="3975100"/>
                </a:lnTo>
                <a:lnTo>
                  <a:pt x="894016" y="3962400"/>
                </a:lnTo>
                <a:lnTo>
                  <a:pt x="888339" y="3962400"/>
                </a:lnTo>
                <a:lnTo>
                  <a:pt x="881456" y="3949700"/>
                </a:lnTo>
                <a:lnTo>
                  <a:pt x="873518" y="3937000"/>
                </a:lnTo>
                <a:lnTo>
                  <a:pt x="864654" y="3937000"/>
                </a:lnTo>
                <a:lnTo>
                  <a:pt x="854989" y="3924300"/>
                </a:lnTo>
                <a:lnTo>
                  <a:pt x="844664" y="3924300"/>
                </a:lnTo>
                <a:lnTo>
                  <a:pt x="833818" y="3911600"/>
                </a:lnTo>
                <a:lnTo>
                  <a:pt x="822566" y="3898900"/>
                </a:lnTo>
                <a:lnTo>
                  <a:pt x="811060" y="3898900"/>
                </a:lnTo>
                <a:lnTo>
                  <a:pt x="799426" y="3886200"/>
                </a:lnTo>
                <a:lnTo>
                  <a:pt x="776312" y="3873500"/>
                </a:lnTo>
                <a:lnTo>
                  <a:pt x="765098" y="3860800"/>
                </a:lnTo>
                <a:lnTo>
                  <a:pt x="754291" y="3860800"/>
                </a:lnTo>
                <a:lnTo>
                  <a:pt x="744029" y="3848100"/>
                </a:lnTo>
                <a:lnTo>
                  <a:pt x="734441" y="3848100"/>
                </a:lnTo>
                <a:lnTo>
                  <a:pt x="725652" y="3835400"/>
                </a:lnTo>
                <a:lnTo>
                  <a:pt x="717804" y="3835400"/>
                </a:lnTo>
                <a:lnTo>
                  <a:pt x="711034" y="3822700"/>
                </a:lnTo>
                <a:lnTo>
                  <a:pt x="705472" y="3822700"/>
                </a:lnTo>
                <a:lnTo>
                  <a:pt x="701255" y="3810000"/>
                </a:lnTo>
                <a:lnTo>
                  <a:pt x="698500" y="3810000"/>
                </a:lnTo>
                <a:lnTo>
                  <a:pt x="697357" y="3797300"/>
                </a:lnTo>
                <a:lnTo>
                  <a:pt x="697966" y="3797300"/>
                </a:lnTo>
                <a:lnTo>
                  <a:pt x="700443" y="3784600"/>
                </a:lnTo>
                <a:lnTo>
                  <a:pt x="711555" y="3784600"/>
                </a:lnTo>
                <a:lnTo>
                  <a:pt x="720458" y="3771900"/>
                </a:lnTo>
                <a:lnTo>
                  <a:pt x="745629" y="3771900"/>
                </a:lnTo>
                <a:lnTo>
                  <a:pt x="762165" y="3759200"/>
                </a:lnTo>
                <a:lnTo>
                  <a:pt x="889635" y="3759200"/>
                </a:lnTo>
                <a:lnTo>
                  <a:pt x="925029" y="3746500"/>
                </a:lnTo>
                <a:lnTo>
                  <a:pt x="964031" y="3746500"/>
                </a:lnTo>
                <a:lnTo>
                  <a:pt x="922464" y="3594100"/>
                </a:lnTo>
                <a:lnTo>
                  <a:pt x="1001610" y="3606800"/>
                </a:lnTo>
                <a:lnTo>
                  <a:pt x="1004443" y="3594100"/>
                </a:lnTo>
                <a:lnTo>
                  <a:pt x="1010107" y="3568700"/>
                </a:lnTo>
                <a:lnTo>
                  <a:pt x="1005789" y="3543300"/>
                </a:lnTo>
                <a:lnTo>
                  <a:pt x="990079" y="3530600"/>
                </a:lnTo>
                <a:lnTo>
                  <a:pt x="964399" y="3505200"/>
                </a:lnTo>
                <a:lnTo>
                  <a:pt x="888796" y="3479800"/>
                </a:lnTo>
                <a:lnTo>
                  <a:pt x="841730" y="3467100"/>
                </a:lnTo>
                <a:lnTo>
                  <a:pt x="790384" y="3454400"/>
                </a:lnTo>
                <a:lnTo>
                  <a:pt x="680529" y="3429000"/>
                </a:lnTo>
                <a:lnTo>
                  <a:pt x="722998" y="3416300"/>
                </a:lnTo>
                <a:lnTo>
                  <a:pt x="768019" y="3416300"/>
                </a:lnTo>
                <a:lnTo>
                  <a:pt x="810768" y="3429000"/>
                </a:lnTo>
                <a:lnTo>
                  <a:pt x="846442" y="3429000"/>
                </a:lnTo>
                <a:lnTo>
                  <a:pt x="857326" y="3416300"/>
                </a:lnTo>
                <a:lnTo>
                  <a:pt x="879094" y="3390900"/>
                </a:lnTo>
                <a:lnTo>
                  <a:pt x="904570" y="3365500"/>
                </a:lnTo>
                <a:lnTo>
                  <a:pt x="922439" y="3340100"/>
                </a:lnTo>
                <a:lnTo>
                  <a:pt x="932230" y="3327400"/>
                </a:lnTo>
                <a:lnTo>
                  <a:pt x="933500" y="3302000"/>
                </a:lnTo>
                <a:lnTo>
                  <a:pt x="925804" y="3289300"/>
                </a:lnTo>
                <a:lnTo>
                  <a:pt x="908685" y="3263900"/>
                </a:lnTo>
                <a:lnTo>
                  <a:pt x="881697" y="3251200"/>
                </a:lnTo>
                <a:lnTo>
                  <a:pt x="844397" y="3238500"/>
                </a:lnTo>
                <a:lnTo>
                  <a:pt x="796340" y="3213100"/>
                </a:lnTo>
                <a:lnTo>
                  <a:pt x="737057" y="3187700"/>
                </a:lnTo>
                <a:lnTo>
                  <a:pt x="666115" y="3175000"/>
                </a:lnTo>
                <a:lnTo>
                  <a:pt x="583069" y="3149600"/>
                </a:lnTo>
                <a:lnTo>
                  <a:pt x="834834" y="3136900"/>
                </a:lnTo>
                <a:lnTo>
                  <a:pt x="818426" y="3124200"/>
                </a:lnTo>
                <a:lnTo>
                  <a:pt x="810399" y="3124200"/>
                </a:lnTo>
                <a:lnTo>
                  <a:pt x="809739" y="3111500"/>
                </a:lnTo>
                <a:lnTo>
                  <a:pt x="815492" y="3098800"/>
                </a:lnTo>
                <a:lnTo>
                  <a:pt x="826643" y="3086100"/>
                </a:lnTo>
                <a:lnTo>
                  <a:pt x="842213" y="3073400"/>
                </a:lnTo>
                <a:lnTo>
                  <a:pt x="861225" y="3060700"/>
                </a:lnTo>
                <a:lnTo>
                  <a:pt x="882675" y="3035300"/>
                </a:lnTo>
                <a:lnTo>
                  <a:pt x="905598" y="3022600"/>
                </a:lnTo>
                <a:lnTo>
                  <a:pt x="928992" y="3009900"/>
                </a:lnTo>
                <a:lnTo>
                  <a:pt x="951877" y="2984500"/>
                </a:lnTo>
                <a:lnTo>
                  <a:pt x="973277" y="2971800"/>
                </a:lnTo>
                <a:lnTo>
                  <a:pt x="992187" y="2946400"/>
                </a:lnTo>
                <a:lnTo>
                  <a:pt x="1007618" y="2921000"/>
                </a:lnTo>
                <a:lnTo>
                  <a:pt x="1018603" y="2908300"/>
                </a:lnTo>
                <a:lnTo>
                  <a:pt x="1024153" y="2882900"/>
                </a:lnTo>
                <a:lnTo>
                  <a:pt x="1023277" y="2857500"/>
                </a:lnTo>
                <a:lnTo>
                  <a:pt x="998283" y="2819400"/>
                </a:lnTo>
                <a:lnTo>
                  <a:pt x="972197" y="2794000"/>
                </a:lnTo>
                <a:lnTo>
                  <a:pt x="935748" y="2781300"/>
                </a:lnTo>
                <a:lnTo>
                  <a:pt x="1020013" y="2781300"/>
                </a:lnTo>
                <a:lnTo>
                  <a:pt x="1048639" y="2794000"/>
                </a:lnTo>
                <a:lnTo>
                  <a:pt x="1030808" y="2781300"/>
                </a:lnTo>
                <a:lnTo>
                  <a:pt x="1016584" y="2768600"/>
                </a:lnTo>
                <a:lnTo>
                  <a:pt x="1005763" y="2755900"/>
                </a:lnTo>
                <a:lnTo>
                  <a:pt x="998131" y="2743200"/>
                </a:lnTo>
                <a:lnTo>
                  <a:pt x="993470" y="2743200"/>
                </a:lnTo>
                <a:lnTo>
                  <a:pt x="991577" y="2730500"/>
                </a:lnTo>
                <a:lnTo>
                  <a:pt x="992251" y="2717800"/>
                </a:lnTo>
                <a:lnTo>
                  <a:pt x="995260" y="2705100"/>
                </a:lnTo>
                <a:lnTo>
                  <a:pt x="1016254" y="2667000"/>
                </a:lnTo>
                <a:lnTo>
                  <a:pt x="1050785" y="2628900"/>
                </a:lnTo>
                <a:lnTo>
                  <a:pt x="1093139" y="2590800"/>
                </a:lnTo>
                <a:lnTo>
                  <a:pt x="1108011" y="2578100"/>
                </a:lnTo>
                <a:lnTo>
                  <a:pt x="1122921" y="2578100"/>
                </a:lnTo>
                <a:lnTo>
                  <a:pt x="1137640" y="2565400"/>
                </a:lnTo>
                <a:lnTo>
                  <a:pt x="1178585" y="2527300"/>
                </a:lnTo>
                <a:lnTo>
                  <a:pt x="1210310" y="2489200"/>
                </a:lnTo>
                <a:lnTo>
                  <a:pt x="1217841" y="2489200"/>
                </a:lnTo>
                <a:lnTo>
                  <a:pt x="1223518" y="2476500"/>
                </a:lnTo>
                <a:lnTo>
                  <a:pt x="1227099" y="2463800"/>
                </a:lnTo>
                <a:lnTo>
                  <a:pt x="1228407" y="2451100"/>
                </a:lnTo>
                <a:lnTo>
                  <a:pt x="1227201" y="2451100"/>
                </a:lnTo>
                <a:lnTo>
                  <a:pt x="1223289" y="2438400"/>
                </a:lnTo>
                <a:lnTo>
                  <a:pt x="1216444" y="2425700"/>
                </a:lnTo>
                <a:lnTo>
                  <a:pt x="1206474" y="2413000"/>
                </a:lnTo>
                <a:lnTo>
                  <a:pt x="1193165" y="2413000"/>
                </a:lnTo>
                <a:lnTo>
                  <a:pt x="1176299" y="2400300"/>
                </a:lnTo>
                <a:lnTo>
                  <a:pt x="1155661" y="2400300"/>
                </a:lnTo>
                <a:lnTo>
                  <a:pt x="1131049" y="2387600"/>
                </a:lnTo>
                <a:lnTo>
                  <a:pt x="1102258" y="2374900"/>
                </a:lnTo>
                <a:lnTo>
                  <a:pt x="1031252" y="2374900"/>
                </a:lnTo>
                <a:lnTo>
                  <a:pt x="988631" y="2362200"/>
                </a:lnTo>
                <a:lnTo>
                  <a:pt x="940981" y="2362200"/>
                </a:lnTo>
                <a:lnTo>
                  <a:pt x="888085" y="2349500"/>
                </a:lnTo>
                <a:lnTo>
                  <a:pt x="829754" y="2349500"/>
                </a:lnTo>
                <a:lnTo>
                  <a:pt x="716724" y="2298700"/>
                </a:lnTo>
                <a:lnTo>
                  <a:pt x="603707" y="2247900"/>
                </a:lnTo>
                <a:lnTo>
                  <a:pt x="582942" y="2273300"/>
                </a:lnTo>
                <a:lnTo>
                  <a:pt x="554291" y="2286000"/>
                </a:lnTo>
                <a:lnTo>
                  <a:pt x="518909" y="2298700"/>
                </a:lnTo>
                <a:lnTo>
                  <a:pt x="384136" y="2298700"/>
                </a:lnTo>
                <a:lnTo>
                  <a:pt x="333590" y="2286000"/>
                </a:lnTo>
                <a:lnTo>
                  <a:pt x="282181" y="2286000"/>
                </a:lnTo>
                <a:lnTo>
                  <a:pt x="231114" y="2273300"/>
                </a:lnTo>
                <a:lnTo>
                  <a:pt x="91567" y="2273300"/>
                </a:lnTo>
                <a:lnTo>
                  <a:pt x="53530" y="2286000"/>
                </a:lnTo>
                <a:lnTo>
                  <a:pt x="48221" y="2260600"/>
                </a:lnTo>
                <a:lnTo>
                  <a:pt x="90766" y="2222500"/>
                </a:lnTo>
                <a:lnTo>
                  <a:pt x="130606" y="2209800"/>
                </a:lnTo>
                <a:lnTo>
                  <a:pt x="177469" y="2197100"/>
                </a:lnTo>
                <a:lnTo>
                  <a:pt x="227368" y="2184400"/>
                </a:lnTo>
                <a:lnTo>
                  <a:pt x="355180" y="2184400"/>
                </a:lnTo>
                <a:lnTo>
                  <a:pt x="377164" y="2209800"/>
                </a:lnTo>
                <a:lnTo>
                  <a:pt x="331304" y="2222500"/>
                </a:lnTo>
                <a:lnTo>
                  <a:pt x="439077" y="2222500"/>
                </a:lnTo>
                <a:lnTo>
                  <a:pt x="481342" y="2209800"/>
                </a:lnTo>
                <a:lnTo>
                  <a:pt x="546087" y="2209800"/>
                </a:lnTo>
                <a:lnTo>
                  <a:pt x="569988" y="2197100"/>
                </a:lnTo>
                <a:lnTo>
                  <a:pt x="589165" y="2184400"/>
                </a:lnTo>
                <a:lnTo>
                  <a:pt x="604329" y="2184400"/>
                </a:lnTo>
                <a:lnTo>
                  <a:pt x="616165" y="2171700"/>
                </a:lnTo>
                <a:lnTo>
                  <a:pt x="625398" y="2159000"/>
                </a:lnTo>
                <a:lnTo>
                  <a:pt x="632714" y="2146300"/>
                </a:lnTo>
                <a:lnTo>
                  <a:pt x="638797" y="2133600"/>
                </a:lnTo>
                <a:lnTo>
                  <a:pt x="644385" y="2120900"/>
                </a:lnTo>
                <a:lnTo>
                  <a:pt x="650151" y="2108200"/>
                </a:lnTo>
                <a:lnTo>
                  <a:pt x="656805" y="2095500"/>
                </a:lnTo>
                <a:lnTo>
                  <a:pt x="665035" y="2095500"/>
                </a:lnTo>
                <a:lnTo>
                  <a:pt x="675563" y="2082800"/>
                </a:lnTo>
                <a:lnTo>
                  <a:pt x="689076" y="2070100"/>
                </a:lnTo>
                <a:lnTo>
                  <a:pt x="706285" y="2057400"/>
                </a:lnTo>
                <a:lnTo>
                  <a:pt x="754570" y="2057400"/>
                </a:lnTo>
                <a:lnTo>
                  <a:pt x="787044" y="2044700"/>
                </a:lnTo>
                <a:lnTo>
                  <a:pt x="826020" y="2044700"/>
                </a:lnTo>
                <a:lnTo>
                  <a:pt x="824636" y="2006600"/>
                </a:lnTo>
                <a:lnTo>
                  <a:pt x="828040" y="1955800"/>
                </a:lnTo>
                <a:lnTo>
                  <a:pt x="835698" y="1917700"/>
                </a:lnTo>
                <a:lnTo>
                  <a:pt x="847039" y="1866900"/>
                </a:lnTo>
                <a:lnTo>
                  <a:pt x="861529" y="1828800"/>
                </a:lnTo>
                <a:lnTo>
                  <a:pt x="878611" y="1778000"/>
                </a:lnTo>
                <a:lnTo>
                  <a:pt x="897750" y="1739900"/>
                </a:lnTo>
                <a:lnTo>
                  <a:pt x="918387" y="1689100"/>
                </a:lnTo>
                <a:lnTo>
                  <a:pt x="939977" y="1651000"/>
                </a:lnTo>
                <a:lnTo>
                  <a:pt x="961974" y="1600200"/>
                </a:lnTo>
                <a:lnTo>
                  <a:pt x="983830" y="1562100"/>
                </a:lnTo>
                <a:lnTo>
                  <a:pt x="1005001" y="1524000"/>
                </a:lnTo>
                <a:lnTo>
                  <a:pt x="1024928" y="1473200"/>
                </a:lnTo>
                <a:lnTo>
                  <a:pt x="1043076" y="1435100"/>
                </a:lnTo>
                <a:lnTo>
                  <a:pt x="1058887" y="1384300"/>
                </a:lnTo>
                <a:lnTo>
                  <a:pt x="1071829" y="1346200"/>
                </a:lnTo>
                <a:lnTo>
                  <a:pt x="1081341" y="1308100"/>
                </a:lnTo>
                <a:lnTo>
                  <a:pt x="1082725" y="1295400"/>
                </a:lnTo>
                <a:lnTo>
                  <a:pt x="1086878" y="1257300"/>
                </a:lnTo>
                <a:lnTo>
                  <a:pt x="715289" y="1295400"/>
                </a:lnTo>
                <a:lnTo>
                  <a:pt x="736561" y="1206500"/>
                </a:lnTo>
                <a:lnTo>
                  <a:pt x="779868" y="1193800"/>
                </a:lnTo>
                <a:lnTo>
                  <a:pt x="831684" y="1193800"/>
                </a:lnTo>
                <a:lnTo>
                  <a:pt x="886104" y="1181100"/>
                </a:lnTo>
                <a:lnTo>
                  <a:pt x="937234" y="1193800"/>
                </a:lnTo>
                <a:lnTo>
                  <a:pt x="979170" y="1193800"/>
                </a:lnTo>
                <a:lnTo>
                  <a:pt x="1006030" y="1206500"/>
                </a:lnTo>
                <a:lnTo>
                  <a:pt x="1011923" y="1231900"/>
                </a:lnTo>
                <a:lnTo>
                  <a:pt x="1048232" y="1231900"/>
                </a:lnTo>
                <a:lnTo>
                  <a:pt x="1068222" y="1219200"/>
                </a:lnTo>
                <a:lnTo>
                  <a:pt x="1073873" y="1206500"/>
                </a:lnTo>
                <a:lnTo>
                  <a:pt x="1067155" y="1193800"/>
                </a:lnTo>
                <a:lnTo>
                  <a:pt x="1050048" y="1193800"/>
                </a:lnTo>
                <a:lnTo>
                  <a:pt x="1024534" y="1181100"/>
                </a:lnTo>
                <a:lnTo>
                  <a:pt x="992581" y="1168400"/>
                </a:lnTo>
                <a:lnTo>
                  <a:pt x="956157" y="1155700"/>
                </a:lnTo>
                <a:lnTo>
                  <a:pt x="917257" y="1155700"/>
                </a:lnTo>
                <a:lnTo>
                  <a:pt x="877849" y="1143000"/>
                </a:lnTo>
                <a:lnTo>
                  <a:pt x="839901" y="1143000"/>
                </a:lnTo>
                <a:lnTo>
                  <a:pt x="805395" y="1130300"/>
                </a:lnTo>
                <a:lnTo>
                  <a:pt x="754634" y="1130300"/>
                </a:lnTo>
                <a:lnTo>
                  <a:pt x="798639" y="1104900"/>
                </a:lnTo>
                <a:lnTo>
                  <a:pt x="847394" y="1092200"/>
                </a:lnTo>
                <a:lnTo>
                  <a:pt x="899045" y="1079500"/>
                </a:lnTo>
                <a:lnTo>
                  <a:pt x="951776" y="1092200"/>
                </a:lnTo>
                <a:lnTo>
                  <a:pt x="1003731" y="1092200"/>
                </a:lnTo>
                <a:lnTo>
                  <a:pt x="1053096" y="1104900"/>
                </a:lnTo>
                <a:lnTo>
                  <a:pt x="1098042" y="1117600"/>
                </a:lnTo>
                <a:lnTo>
                  <a:pt x="1136726" y="1130300"/>
                </a:lnTo>
                <a:lnTo>
                  <a:pt x="1167320" y="1143000"/>
                </a:lnTo>
                <a:lnTo>
                  <a:pt x="1196911" y="1143000"/>
                </a:lnTo>
                <a:lnTo>
                  <a:pt x="1169085" y="1092200"/>
                </a:lnTo>
                <a:lnTo>
                  <a:pt x="1125664" y="1092200"/>
                </a:lnTo>
                <a:lnTo>
                  <a:pt x="1068666" y="1079500"/>
                </a:lnTo>
                <a:lnTo>
                  <a:pt x="1013015" y="1066800"/>
                </a:lnTo>
                <a:lnTo>
                  <a:pt x="960932" y="1066800"/>
                </a:lnTo>
                <a:lnTo>
                  <a:pt x="914603" y="1054100"/>
                </a:lnTo>
                <a:lnTo>
                  <a:pt x="876261" y="1041400"/>
                </a:lnTo>
                <a:lnTo>
                  <a:pt x="848106" y="1028700"/>
                </a:lnTo>
                <a:lnTo>
                  <a:pt x="832332" y="1003300"/>
                </a:lnTo>
                <a:lnTo>
                  <a:pt x="831176" y="977900"/>
                </a:lnTo>
                <a:lnTo>
                  <a:pt x="883666" y="952500"/>
                </a:lnTo>
                <a:lnTo>
                  <a:pt x="944867" y="952500"/>
                </a:lnTo>
                <a:lnTo>
                  <a:pt x="1004163" y="939800"/>
                </a:lnTo>
                <a:lnTo>
                  <a:pt x="1074686" y="939800"/>
                </a:lnTo>
                <a:lnTo>
                  <a:pt x="1091387" y="927100"/>
                </a:lnTo>
                <a:lnTo>
                  <a:pt x="1100391" y="927100"/>
                </a:lnTo>
                <a:lnTo>
                  <a:pt x="1099197" y="914400"/>
                </a:lnTo>
                <a:lnTo>
                  <a:pt x="1085329" y="901700"/>
                </a:lnTo>
                <a:lnTo>
                  <a:pt x="1105115" y="838200"/>
                </a:lnTo>
                <a:lnTo>
                  <a:pt x="1116990" y="800100"/>
                </a:lnTo>
                <a:lnTo>
                  <a:pt x="984402" y="817321"/>
                </a:lnTo>
                <a:lnTo>
                  <a:pt x="984402" y="927100"/>
                </a:lnTo>
                <a:lnTo>
                  <a:pt x="920407" y="939800"/>
                </a:lnTo>
                <a:lnTo>
                  <a:pt x="890600" y="914400"/>
                </a:lnTo>
                <a:lnTo>
                  <a:pt x="934529" y="914400"/>
                </a:lnTo>
                <a:lnTo>
                  <a:pt x="984402" y="927100"/>
                </a:lnTo>
                <a:lnTo>
                  <a:pt x="984402" y="817321"/>
                </a:lnTo>
                <a:lnTo>
                  <a:pt x="823607" y="838200"/>
                </a:lnTo>
                <a:lnTo>
                  <a:pt x="795261" y="825500"/>
                </a:lnTo>
                <a:lnTo>
                  <a:pt x="775563" y="812800"/>
                </a:lnTo>
                <a:lnTo>
                  <a:pt x="762317" y="800100"/>
                </a:lnTo>
                <a:lnTo>
                  <a:pt x="753376" y="800100"/>
                </a:lnTo>
                <a:lnTo>
                  <a:pt x="746531" y="787400"/>
                </a:lnTo>
                <a:lnTo>
                  <a:pt x="739622" y="774700"/>
                </a:lnTo>
                <a:lnTo>
                  <a:pt x="730465" y="774700"/>
                </a:lnTo>
                <a:lnTo>
                  <a:pt x="716902" y="762000"/>
                </a:lnTo>
                <a:lnTo>
                  <a:pt x="667791" y="762000"/>
                </a:lnTo>
                <a:lnTo>
                  <a:pt x="627900" y="774700"/>
                </a:lnTo>
                <a:lnTo>
                  <a:pt x="574890" y="774700"/>
                </a:lnTo>
                <a:lnTo>
                  <a:pt x="506577" y="787400"/>
                </a:lnTo>
                <a:lnTo>
                  <a:pt x="568744" y="774700"/>
                </a:lnTo>
                <a:lnTo>
                  <a:pt x="622033" y="762000"/>
                </a:lnTo>
                <a:lnTo>
                  <a:pt x="667092" y="749300"/>
                </a:lnTo>
                <a:lnTo>
                  <a:pt x="704583" y="723900"/>
                </a:lnTo>
                <a:lnTo>
                  <a:pt x="735152" y="698500"/>
                </a:lnTo>
                <a:lnTo>
                  <a:pt x="759460" y="685800"/>
                </a:lnTo>
                <a:lnTo>
                  <a:pt x="791895" y="635000"/>
                </a:lnTo>
                <a:lnTo>
                  <a:pt x="807148" y="584200"/>
                </a:lnTo>
                <a:lnTo>
                  <a:pt x="810450" y="533400"/>
                </a:lnTo>
                <a:lnTo>
                  <a:pt x="809256" y="508000"/>
                </a:lnTo>
                <a:lnTo>
                  <a:pt x="807034" y="482600"/>
                </a:lnTo>
                <a:lnTo>
                  <a:pt x="804456" y="457200"/>
                </a:lnTo>
                <a:lnTo>
                  <a:pt x="802170" y="431800"/>
                </a:lnTo>
                <a:lnTo>
                  <a:pt x="800811" y="406400"/>
                </a:lnTo>
                <a:lnTo>
                  <a:pt x="801065" y="393700"/>
                </a:lnTo>
                <a:lnTo>
                  <a:pt x="803579" y="368300"/>
                </a:lnTo>
                <a:lnTo>
                  <a:pt x="808990" y="355600"/>
                </a:lnTo>
                <a:lnTo>
                  <a:pt x="817968" y="342900"/>
                </a:lnTo>
                <a:lnTo>
                  <a:pt x="831176" y="330200"/>
                </a:lnTo>
                <a:lnTo>
                  <a:pt x="849261" y="330200"/>
                </a:lnTo>
                <a:lnTo>
                  <a:pt x="778865" y="292100"/>
                </a:lnTo>
                <a:lnTo>
                  <a:pt x="726592" y="266700"/>
                </a:lnTo>
                <a:lnTo>
                  <a:pt x="690118" y="241300"/>
                </a:lnTo>
                <a:lnTo>
                  <a:pt x="655447" y="190500"/>
                </a:lnTo>
                <a:lnTo>
                  <a:pt x="652678" y="165100"/>
                </a:lnTo>
                <a:lnTo>
                  <a:pt x="656551" y="139700"/>
                </a:lnTo>
                <a:lnTo>
                  <a:pt x="662038" y="114300"/>
                </a:lnTo>
                <a:lnTo>
                  <a:pt x="664794" y="101600"/>
                </a:lnTo>
                <a:lnTo>
                  <a:pt x="635368" y="114300"/>
                </a:lnTo>
                <a:lnTo>
                  <a:pt x="373646" y="114300"/>
                </a:lnTo>
                <a:lnTo>
                  <a:pt x="335191" y="101600"/>
                </a:lnTo>
                <a:lnTo>
                  <a:pt x="313626" y="88900"/>
                </a:lnTo>
                <a:lnTo>
                  <a:pt x="314248" y="63500"/>
                </a:lnTo>
                <a:lnTo>
                  <a:pt x="603745" y="63500"/>
                </a:lnTo>
                <a:lnTo>
                  <a:pt x="634631" y="50800"/>
                </a:lnTo>
                <a:lnTo>
                  <a:pt x="685038" y="50800"/>
                </a:lnTo>
                <a:lnTo>
                  <a:pt x="705332" y="38100"/>
                </a:lnTo>
                <a:lnTo>
                  <a:pt x="722884" y="38100"/>
                </a:lnTo>
                <a:lnTo>
                  <a:pt x="738085" y="25400"/>
                </a:lnTo>
                <a:lnTo>
                  <a:pt x="751319" y="25400"/>
                </a:lnTo>
                <a:lnTo>
                  <a:pt x="762977" y="12700"/>
                </a:lnTo>
                <a:lnTo>
                  <a:pt x="773455" y="0"/>
                </a:lnTo>
                <a:lnTo>
                  <a:pt x="0" y="0"/>
                </a:lnTo>
                <a:lnTo>
                  <a:pt x="0" y="6083300"/>
                </a:lnTo>
                <a:lnTo>
                  <a:pt x="24638" y="6070600"/>
                </a:lnTo>
                <a:lnTo>
                  <a:pt x="87845" y="6057900"/>
                </a:lnTo>
                <a:lnTo>
                  <a:pt x="143738" y="6057900"/>
                </a:lnTo>
                <a:lnTo>
                  <a:pt x="190461" y="6045200"/>
                </a:lnTo>
                <a:lnTo>
                  <a:pt x="226110" y="6032500"/>
                </a:lnTo>
                <a:lnTo>
                  <a:pt x="400583" y="6146800"/>
                </a:lnTo>
                <a:lnTo>
                  <a:pt x="226339" y="6146800"/>
                </a:lnTo>
                <a:lnTo>
                  <a:pt x="165620" y="6134100"/>
                </a:lnTo>
                <a:lnTo>
                  <a:pt x="99936" y="6121400"/>
                </a:lnTo>
                <a:lnTo>
                  <a:pt x="119951" y="6134100"/>
                </a:lnTo>
                <a:lnTo>
                  <a:pt x="139712" y="6134100"/>
                </a:lnTo>
                <a:lnTo>
                  <a:pt x="159067" y="6146800"/>
                </a:lnTo>
                <a:lnTo>
                  <a:pt x="177825" y="6146800"/>
                </a:lnTo>
                <a:lnTo>
                  <a:pt x="139865" y="6159500"/>
                </a:lnTo>
                <a:lnTo>
                  <a:pt x="98298" y="6159500"/>
                </a:lnTo>
                <a:lnTo>
                  <a:pt x="53555" y="6172200"/>
                </a:lnTo>
                <a:lnTo>
                  <a:pt x="0" y="6172200"/>
                </a:lnTo>
                <a:lnTo>
                  <a:pt x="0" y="7480300"/>
                </a:lnTo>
                <a:lnTo>
                  <a:pt x="459486" y="7543800"/>
                </a:lnTo>
                <a:lnTo>
                  <a:pt x="0" y="7543800"/>
                </a:lnTo>
                <a:lnTo>
                  <a:pt x="0" y="7556487"/>
                </a:lnTo>
                <a:lnTo>
                  <a:pt x="508812" y="7556487"/>
                </a:lnTo>
                <a:lnTo>
                  <a:pt x="558673" y="7543800"/>
                </a:lnTo>
                <a:lnTo>
                  <a:pt x="605548" y="7531100"/>
                </a:lnTo>
                <a:lnTo>
                  <a:pt x="650367" y="7518400"/>
                </a:lnTo>
                <a:lnTo>
                  <a:pt x="694080" y="7518400"/>
                </a:lnTo>
                <a:lnTo>
                  <a:pt x="737603" y="7505700"/>
                </a:lnTo>
                <a:lnTo>
                  <a:pt x="876566" y="7505700"/>
                </a:lnTo>
                <a:lnTo>
                  <a:pt x="928814" y="7518400"/>
                </a:lnTo>
                <a:lnTo>
                  <a:pt x="985583" y="7518400"/>
                </a:lnTo>
                <a:lnTo>
                  <a:pt x="1047838" y="7531100"/>
                </a:lnTo>
                <a:lnTo>
                  <a:pt x="996937" y="7518400"/>
                </a:lnTo>
                <a:lnTo>
                  <a:pt x="954112" y="7505700"/>
                </a:lnTo>
                <a:lnTo>
                  <a:pt x="918464" y="7493000"/>
                </a:lnTo>
                <a:lnTo>
                  <a:pt x="889101" y="7480300"/>
                </a:lnTo>
                <a:lnTo>
                  <a:pt x="865124" y="7467600"/>
                </a:lnTo>
                <a:lnTo>
                  <a:pt x="845642" y="7454900"/>
                </a:lnTo>
                <a:lnTo>
                  <a:pt x="829754" y="7454900"/>
                </a:lnTo>
                <a:lnTo>
                  <a:pt x="816571" y="7442200"/>
                </a:lnTo>
                <a:lnTo>
                  <a:pt x="805218" y="7442200"/>
                </a:lnTo>
                <a:lnTo>
                  <a:pt x="794766" y="7429500"/>
                </a:lnTo>
                <a:lnTo>
                  <a:pt x="784352" y="7429500"/>
                </a:lnTo>
                <a:lnTo>
                  <a:pt x="773061" y="7416800"/>
                </a:lnTo>
                <a:lnTo>
                  <a:pt x="760006" y="7416800"/>
                </a:lnTo>
                <a:lnTo>
                  <a:pt x="744283" y="7404100"/>
                </a:lnTo>
                <a:lnTo>
                  <a:pt x="725030" y="7391400"/>
                </a:lnTo>
                <a:lnTo>
                  <a:pt x="701319" y="7391400"/>
                </a:lnTo>
                <a:lnTo>
                  <a:pt x="672274" y="7378700"/>
                </a:lnTo>
                <a:lnTo>
                  <a:pt x="636993" y="7366000"/>
                </a:lnTo>
                <a:lnTo>
                  <a:pt x="594575" y="7353300"/>
                </a:lnTo>
                <a:lnTo>
                  <a:pt x="544156" y="7340600"/>
                </a:lnTo>
                <a:lnTo>
                  <a:pt x="745274" y="7340600"/>
                </a:lnTo>
                <a:lnTo>
                  <a:pt x="733971" y="7327900"/>
                </a:lnTo>
                <a:lnTo>
                  <a:pt x="709015" y="7315200"/>
                </a:lnTo>
                <a:lnTo>
                  <a:pt x="676160" y="7302500"/>
                </a:lnTo>
                <a:lnTo>
                  <a:pt x="641121" y="7289800"/>
                </a:lnTo>
                <a:lnTo>
                  <a:pt x="609676" y="7277100"/>
                </a:lnTo>
                <a:lnTo>
                  <a:pt x="587527" y="7264400"/>
                </a:lnTo>
                <a:lnTo>
                  <a:pt x="580428" y="7251700"/>
                </a:lnTo>
                <a:lnTo>
                  <a:pt x="594118" y="7239000"/>
                </a:lnTo>
                <a:lnTo>
                  <a:pt x="634352" y="7226300"/>
                </a:lnTo>
                <a:lnTo>
                  <a:pt x="676871" y="7226300"/>
                </a:lnTo>
                <a:lnTo>
                  <a:pt x="713117" y="7213600"/>
                </a:lnTo>
                <a:lnTo>
                  <a:pt x="743585" y="7188200"/>
                </a:lnTo>
                <a:lnTo>
                  <a:pt x="768832" y="7175500"/>
                </a:lnTo>
                <a:lnTo>
                  <a:pt x="789393" y="7162800"/>
                </a:lnTo>
                <a:lnTo>
                  <a:pt x="805802" y="7137400"/>
                </a:lnTo>
                <a:lnTo>
                  <a:pt x="818603" y="7112000"/>
                </a:lnTo>
                <a:lnTo>
                  <a:pt x="828306" y="7099300"/>
                </a:lnTo>
                <a:lnTo>
                  <a:pt x="840651" y="7048500"/>
                </a:lnTo>
                <a:lnTo>
                  <a:pt x="847090" y="6997700"/>
                </a:lnTo>
                <a:lnTo>
                  <a:pt x="849452" y="6959600"/>
                </a:lnTo>
                <a:lnTo>
                  <a:pt x="851954" y="6934200"/>
                </a:lnTo>
                <a:lnTo>
                  <a:pt x="855129" y="6908800"/>
                </a:lnTo>
                <a:lnTo>
                  <a:pt x="859510" y="6883400"/>
                </a:lnTo>
                <a:lnTo>
                  <a:pt x="865632" y="6845300"/>
                </a:lnTo>
                <a:lnTo>
                  <a:pt x="874052" y="6819900"/>
                </a:lnTo>
                <a:lnTo>
                  <a:pt x="885278" y="6794500"/>
                </a:lnTo>
                <a:lnTo>
                  <a:pt x="899871" y="6769100"/>
                </a:lnTo>
                <a:lnTo>
                  <a:pt x="918349" y="6731000"/>
                </a:lnTo>
                <a:lnTo>
                  <a:pt x="969124" y="6680200"/>
                </a:lnTo>
                <a:lnTo>
                  <a:pt x="1002499" y="6654800"/>
                </a:lnTo>
                <a:lnTo>
                  <a:pt x="1041908" y="6629400"/>
                </a:lnTo>
                <a:lnTo>
                  <a:pt x="998118" y="6629400"/>
                </a:lnTo>
                <a:lnTo>
                  <a:pt x="960056" y="6642100"/>
                </a:lnTo>
                <a:lnTo>
                  <a:pt x="834898" y="6642100"/>
                </a:lnTo>
                <a:lnTo>
                  <a:pt x="828408" y="6629400"/>
                </a:lnTo>
                <a:lnTo>
                  <a:pt x="827544" y="6629400"/>
                </a:lnTo>
                <a:lnTo>
                  <a:pt x="832446" y="6616700"/>
                </a:lnTo>
                <a:lnTo>
                  <a:pt x="858494" y="6616700"/>
                </a:lnTo>
                <a:lnTo>
                  <a:pt x="869950" y="6604000"/>
                </a:lnTo>
                <a:lnTo>
                  <a:pt x="882281" y="6604000"/>
                </a:lnTo>
                <a:lnTo>
                  <a:pt x="908380" y="6591300"/>
                </a:lnTo>
                <a:lnTo>
                  <a:pt x="921550" y="6591300"/>
                </a:lnTo>
                <a:lnTo>
                  <a:pt x="934389" y="6578600"/>
                </a:lnTo>
                <a:lnTo>
                  <a:pt x="957859" y="6578600"/>
                </a:lnTo>
                <a:lnTo>
                  <a:pt x="967892" y="6565900"/>
                </a:lnTo>
                <a:lnTo>
                  <a:pt x="976388" y="6565900"/>
                </a:lnTo>
                <a:lnTo>
                  <a:pt x="983056" y="6553200"/>
                </a:lnTo>
                <a:lnTo>
                  <a:pt x="989634" y="6553200"/>
                </a:lnTo>
                <a:lnTo>
                  <a:pt x="988961" y="6540500"/>
                </a:lnTo>
                <a:lnTo>
                  <a:pt x="967409" y="6540500"/>
                </a:lnTo>
                <a:lnTo>
                  <a:pt x="952728" y="6527800"/>
                </a:lnTo>
                <a:lnTo>
                  <a:pt x="904862" y="6527800"/>
                </a:lnTo>
                <a:lnTo>
                  <a:pt x="955763" y="6515100"/>
                </a:lnTo>
                <a:lnTo>
                  <a:pt x="1002842" y="6515100"/>
                </a:lnTo>
                <a:lnTo>
                  <a:pt x="1047915" y="6502400"/>
                </a:lnTo>
                <a:lnTo>
                  <a:pt x="1092771" y="6502400"/>
                </a:lnTo>
                <a:lnTo>
                  <a:pt x="1139240" y="6515100"/>
                </a:lnTo>
                <a:lnTo>
                  <a:pt x="1189139" y="6515100"/>
                </a:lnTo>
                <a:lnTo>
                  <a:pt x="1170571" y="6502400"/>
                </a:lnTo>
                <a:lnTo>
                  <a:pt x="1159941" y="6489700"/>
                </a:lnTo>
                <a:lnTo>
                  <a:pt x="1155966" y="6477000"/>
                </a:lnTo>
                <a:lnTo>
                  <a:pt x="1157363" y="6451600"/>
                </a:lnTo>
                <a:lnTo>
                  <a:pt x="1162850" y="6438900"/>
                </a:lnTo>
                <a:lnTo>
                  <a:pt x="1171143" y="6426200"/>
                </a:lnTo>
                <a:lnTo>
                  <a:pt x="1180960" y="6413500"/>
                </a:lnTo>
                <a:lnTo>
                  <a:pt x="1191031" y="6400800"/>
                </a:lnTo>
                <a:lnTo>
                  <a:pt x="1200086" y="6388100"/>
                </a:lnTo>
                <a:lnTo>
                  <a:pt x="1206817" y="6375400"/>
                </a:lnTo>
                <a:lnTo>
                  <a:pt x="1209967" y="6375400"/>
                </a:lnTo>
                <a:lnTo>
                  <a:pt x="1208239" y="6362700"/>
                </a:lnTo>
                <a:lnTo>
                  <a:pt x="1161072" y="6324600"/>
                </a:lnTo>
                <a:lnTo>
                  <a:pt x="1081811" y="6299200"/>
                </a:lnTo>
                <a:lnTo>
                  <a:pt x="1024013" y="6286500"/>
                </a:lnTo>
                <a:lnTo>
                  <a:pt x="1142847" y="6286500"/>
                </a:lnTo>
                <a:lnTo>
                  <a:pt x="1189850" y="6299200"/>
                </a:lnTo>
                <a:lnTo>
                  <a:pt x="1282014" y="6299200"/>
                </a:lnTo>
                <a:lnTo>
                  <a:pt x="1250708" y="6286500"/>
                </a:lnTo>
                <a:lnTo>
                  <a:pt x="1240739" y="6273800"/>
                </a:lnTo>
                <a:lnTo>
                  <a:pt x="1274279" y="6261100"/>
                </a:lnTo>
                <a:lnTo>
                  <a:pt x="1371968" y="6261100"/>
                </a:lnTo>
                <a:lnTo>
                  <a:pt x="1410982" y="6273800"/>
                </a:lnTo>
                <a:lnTo>
                  <a:pt x="1452918" y="628650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340" y="596778"/>
            <a:ext cx="5833757" cy="47781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74A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0750" y="2016076"/>
            <a:ext cx="7730490" cy="4861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7269" y="5114957"/>
            <a:ext cx="3813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Lycée</a:t>
            </a:r>
            <a:r>
              <a:rPr sz="16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</a:t>
            </a:r>
            <a:r>
              <a:rPr sz="16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6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Internationa</a:t>
            </a:r>
            <a:r>
              <a:rPr sz="16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</a:t>
            </a:r>
            <a:r>
              <a:rPr sz="16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6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6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Florence</a:t>
            </a:r>
            <a:endParaRPr sz="1600">
              <a:latin typeface="Lucida Sans Unicode"/>
              <a:cs typeface="Lucida Sans Unicode"/>
            </a:endParaRPr>
          </a:p>
          <a:p>
            <a:pPr marL="2165985">
              <a:lnSpc>
                <a:spcPct val="100000"/>
              </a:lnSpc>
            </a:pPr>
            <a:r>
              <a:rPr sz="1600" b="1" spc="-20" dirty="0">
                <a:solidFill>
                  <a:srgbClr val="0074A0"/>
                </a:solidFill>
                <a:latin typeface="Verdana"/>
                <a:cs typeface="Verdana"/>
              </a:rPr>
              <a:t>VICTO</a:t>
            </a:r>
            <a:r>
              <a:rPr sz="1600" b="1" spc="-15" dirty="0">
                <a:solidFill>
                  <a:srgbClr val="0074A0"/>
                </a:solidFill>
                <a:latin typeface="Verdana"/>
                <a:cs typeface="Verdana"/>
              </a:rPr>
              <a:t>R</a:t>
            </a:r>
            <a:r>
              <a:rPr sz="1600" b="1" spc="-114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600" b="1" spc="55" dirty="0">
                <a:solidFill>
                  <a:srgbClr val="0074A0"/>
                </a:solidFill>
                <a:latin typeface="Verdana"/>
                <a:cs typeface="Verdana"/>
              </a:rPr>
              <a:t>HUGO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5199" y="5748321"/>
            <a:ext cx="39179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4000" spc="-340" dirty="0">
                <a:solidFill>
                  <a:srgbClr val="0074A0"/>
                </a:solidFill>
                <a:latin typeface="Tahoma"/>
                <a:cs typeface="Tahoma"/>
              </a:rPr>
              <a:t>M</a:t>
            </a:r>
            <a:r>
              <a:rPr sz="4000" spc="-290" dirty="0">
                <a:solidFill>
                  <a:srgbClr val="0074A0"/>
                </a:solidFill>
                <a:latin typeface="Tahoma"/>
                <a:cs typeface="Tahoma"/>
              </a:rPr>
              <a:t>on</a:t>
            </a:r>
            <a:r>
              <a:rPr sz="4000" spc="-390" dirty="0">
                <a:solidFill>
                  <a:srgbClr val="0074A0"/>
                </a:solidFill>
                <a:latin typeface="Tahoma"/>
                <a:cs typeface="Tahoma"/>
              </a:rPr>
              <a:t> </a:t>
            </a:r>
            <a:r>
              <a:rPr sz="4000" spc="-245" dirty="0">
                <a:solidFill>
                  <a:srgbClr val="0074A0"/>
                </a:solidFill>
                <a:latin typeface="Tahoma"/>
                <a:cs typeface="Tahoma"/>
              </a:rPr>
              <a:t>enfa</a:t>
            </a:r>
            <a:r>
              <a:rPr sz="4000" spc="-290" dirty="0">
                <a:solidFill>
                  <a:srgbClr val="0074A0"/>
                </a:solidFill>
                <a:latin typeface="Tahoma"/>
                <a:cs typeface="Tahoma"/>
              </a:rPr>
              <a:t>n</a:t>
            </a:r>
            <a:r>
              <a:rPr sz="4000" spc="-50" dirty="0">
                <a:solidFill>
                  <a:srgbClr val="0074A0"/>
                </a:solidFill>
                <a:latin typeface="Tahoma"/>
                <a:cs typeface="Tahoma"/>
              </a:rPr>
              <a:t>t</a:t>
            </a:r>
            <a:r>
              <a:rPr sz="4000" spc="-385" dirty="0">
                <a:solidFill>
                  <a:srgbClr val="0074A0"/>
                </a:solidFill>
                <a:latin typeface="Tahoma"/>
                <a:cs typeface="Tahoma"/>
              </a:rPr>
              <a:t> </a:t>
            </a:r>
            <a:r>
              <a:rPr sz="4000" spc="-315" dirty="0">
                <a:solidFill>
                  <a:srgbClr val="0074A0"/>
                </a:solidFill>
                <a:latin typeface="Tahoma"/>
                <a:cs typeface="Tahoma"/>
              </a:rPr>
              <a:t>à</a:t>
            </a:r>
            <a:r>
              <a:rPr sz="4000" spc="-390" dirty="0">
                <a:solidFill>
                  <a:srgbClr val="0074A0"/>
                </a:solidFill>
                <a:latin typeface="Tahoma"/>
                <a:cs typeface="Tahoma"/>
              </a:rPr>
              <a:t> </a:t>
            </a:r>
            <a:r>
              <a:rPr sz="4000" spc="-55" dirty="0">
                <a:solidFill>
                  <a:srgbClr val="0074A0"/>
                </a:solidFill>
                <a:latin typeface="Tahoma"/>
                <a:cs typeface="Tahoma"/>
              </a:rPr>
              <a:t>l</a:t>
            </a:r>
            <a:r>
              <a:rPr sz="4000" spc="-60" dirty="0">
                <a:solidFill>
                  <a:srgbClr val="0074A0"/>
                </a:solidFill>
                <a:latin typeface="Tahoma"/>
                <a:cs typeface="Tahoma"/>
              </a:rPr>
              <a:t>’</a:t>
            </a:r>
            <a:r>
              <a:rPr sz="4000" spc="-265" dirty="0">
                <a:solidFill>
                  <a:srgbClr val="0074A0"/>
                </a:solidFill>
                <a:latin typeface="Tahoma"/>
                <a:cs typeface="Tahoma"/>
              </a:rPr>
              <a:t>é</a:t>
            </a:r>
            <a:r>
              <a:rPr sz="4000" spc="-275" dirty="0">
                <a:solidFill>
                  <a:srgbClr val="0074A0"/>
                </a:solidFill>
                <a:latin typeface="Tahoma"/>
                <a:cs typeface="Tahoma"/>
              </a:rPr>
              <a:t>c</a:t>
            </a:r>
            <a:r>
              <a:rPr sz="4000" spc="-190" dirty="0">
                <a:solidFill>
                  <a:srgbClr val="0074A0"/>
                </a:solidFill>
                <a:latin typeface="Tahoma"/>
                <a:cs typeface="Tahoma"/>
              </a:rPr>
              <a:t>ole</a:t>
            </a:r>
            <a:endParaRPr sz="40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4000" spc="-185" dirty="0">
                <a:solidFill>
                  <a:srgbClr val="0074A0"/>
                </a:solidFill>
                <a:latin typeface="Tahoma"/>
                <a:cs typeface="Tahoma"/>
              </a:rPr>
              <a:t>Vic</a:t>
            </a:r>
            <a:r>
              <a:rPr sz="4000" spc="-200" dirty="0">
                <a:solidFill>
                  <a:srgbClr val="0074A0"/>
                </a:solidFill>
                <a:latin typeface="Tahoma"/>
                <a:cs typeface="Tahoma"/>
              </a:rPr>
              <a:t>t</a:t>
            </a:r>
            <a:r>
              <a:rPr sz="4000" spc="-120" dirty="0">
                <a:solidFill>
                  <a:srgbClr val="0074A0"/>
                </a:solidFill>
                <a:latin typeface="Tahoma"/>
                <a:cs typeface="Tahoma"/>
              </a:rPr>
              <a:t>or</a:t>
            </a:r>
            <a:r>
              <a:rPr sz="4000" spc="-390" dirty="0">
                <a:solidFill>
                  <a:srgbClr val="0074A0"/>
                </a:solidFill>
                <a:latin typeface="Tahoma"/>
                <a:cs typeface="Tahoma"/>
              </a:rPr>
              <a:t> </a:t>
            </a:r>
            <a:r>
              <a:rPr sz="4000" spc="-560" dirty="0">
                <a:solidFill>
                  <a:srgbClr val="0074A0"/>
                </a:solidFill>
                <a:latin typeface="Tahoma"/>
                <a:cs typeface="Tahoma"/>
              </a:rPr>
              <a:t>H</a:t>
            </a:r>
            <a:r>
              <a:rPr sz="4000" spc="-290" dirty="0">
                <a:solidFill>
                  <a:srgbClr val="0074A0"/>
                </a:solidFill>
                <a:latin typeface="Tahoma"/>
                <a:cs typeface="Tahoma"/>
              </a:rPr>
              <a:t>ugo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3239" y="3163858"/>
            <a:ext cx="884110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00" dirty="0">
                <a:solidFill>
                  <a:srgbClr val="0074A0"/>
                </a:solidFill>
                <a:latin typeface="Lucida Sans Unicode"/>
                <a:cs typeface="Lucida Sans Unicode"/>
              </a:rPr>
              <a:t>CP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première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classe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élémentaire,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qui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va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jusqu</a:t>
            </a:r>
            <a:r>
              <a:rPr sz="1800" spc="-9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’</a:t>
            </a:r>
            <a:r>
              <a:rPr lang="fr-FR" sz="1800" spc="-9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au collège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  <a:p>
            <a:pPr marL="62865" algn="ctr">
              <a:lnSpc>
                <a:spcPct val="100000"/>
              </a:lnSpc>
            </a:pPr>
            <a:r>
              <a:rPr sz="1800" spc="30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principe,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enfants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passent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cinq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ans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élémentaire.</a:t>
            </a:r>
            <a:endParaRPr sz="1800" dirty="0">
              <a:latin typeface="Lucida Sans Unicode"/>
              <a:cs typeface="Lucida Sans Unicode"/>
            </a:endParaRPr>
          </a:p>
          <a:p>
            <a:pPr marL="60325" algn="ctr">
              <a:lnSpc>
                <a:spcPct val="100000"/>
              </a:lnSpc>
            </a:pP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primaire,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scolarité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organisée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trois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cycles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endParaRPr sz="1800" dirty="0">
              <a:latin typeface="Lucida Sans Unicode"/>
              <a:cs typeface="Lucida Sans Unicode"/>
            </a:endParaRPr>
          </a:p>
          <a:p>
            <a:pPr marR="1121410">
              <a:lnSpc>
                <a:spcPct val="100000"/>
              </a:lnSpc>
              <a:tabLst>
                <a:tab pos="1329055" algn="l"/>
              </a:tabLst>
            </a:pPr>
            <a:r>
              <a:rPr lang="fr-FR"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	- </a:t>
            </a:r>
            <a:r>
              <a:rPr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Cycle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1,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cycle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apprentissages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premiers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(toute petite 	section),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petite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moyenne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grand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sectio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maternelle</a:t>
            </a: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de 	2 à 6 ans</a:t>
            </a:r>
            <a:endParaRPr lang="fr-FR" dirty="0">
              <a:latin typeface="Lucida Sans Unicode"/>
              <a:cs typeface="Lucida Sans Unicode"/>
            </a:endParaRPr>
          </a:p>
          <a:p>
            <a:pPr marR="1121410">
              <a:lnSpc>
                <a:spcPct val="100000"/>
              </a:lnSpc>
              <a:tabLst>
                <a:tab pos="1329055" algn="l"/>
              </a:tabLst>
            </a:pPr>
            <a:r>
              <a:rPr lang="fr-FR"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	- </a:t>
            </a:r>
            <a:r>
              <a:rPr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Cycle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2,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cycle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apprentissages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fondamentaux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 </a:t>
            </a:r>
            <a:r>
              <a:rPr sz="1800" spc="40" dirty="0">
                <a:solidFill>
                  <a:srgbClr val="0074A0"/>
                </a:solidFill>
                <a:latin typeface="Lucida Sans Unicode"/>
                <a:cs typeface="Lucida Sans Unicode"/>
              </a:rPr>
              <a:t>CP,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rgbClr val="0074A0"/>
                </a:solidFill>
                <a:latin typeface="Lucida Sans Unicode"/>
                <a:cs typeface="Lucida Sans Unicode"/>
              </a:rPr>
              <a:t>CE1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	</a:t>
            </a:r>
            <a:r>
              <a:rPr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CE2</a:t>
            </a:r>
            <a:r>
              <a:rPr lang="fr-FR" sz="1800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de 6 à 9 ans</a:t>
            </a:r>
            <a:endParaRPr lang="fr-FR" dirty="0">
              <a:latin typeface="Lucida Sans Unicode"/>
              <a:cs typeface="Lucida Sans Unicode"/>
            </a:endParaRPr>
          </a:p>
          <a:p>
            <a:pPr marR="1121410">
              <a:lnSpc>
                <a:spcPct val="100000"/>
              </a:lnSpc>
              <a:tabLst>
                <a:tab pos="1329055" algn="l"/>
              </a:tabLst>
            </a:pPr>
            <a:r>
              <a:rPr lang="fr-FR" sz="1800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	- </a:t>
            </a:r>
            <a:r>
              <a:rPr sz="1800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Cycl</a:t>
            </a:r>
            <a:r>
              <a:rPr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74A0"/>
                </a:solidFill>
                <a:latin typeface="Lucida Sans Unicode"/>
                <a:cs typeface="Lucida Sans Unicode"/>
              </a:rPr>
              <a:t>3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consolidation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>
                <a:solidFill>
                  <a:srgbClr val="0074A0"/>
                </a:solidFill>
                <a:latin typeface="Lucida Sans Unicode"/>
                <a:cs typeface="Lucida Sans Unicode"/>
              </a:rPr>
              <a:t>CM1</a:t>
            </a:r>
            <a:r>
              <a:rPr sz="1800" spc="5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CM2</a:t>
            </a:r>
            <a:r>
              <a:rPr lang="fr-FR"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de 9 à 11ans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	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6ème</a:t>
            </a:r>
            <a:r>
              <a:rPr lang="fr-FR"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(première année de collège)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0500" y="2180426"/>
            <a:ext cx="838122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30" dirty="0"/>
              <a:t>V</a:t>
            </a:r>
            <a:r>
              <a:rPr spc="-345" dirty="0"/>
              <a:t>o</a:t>
            </a:r>
            <a:r>
              <a:rPr spc="15" dirty="0"/>
              <a:t>t</a:t>
            </a:r>
            <a:r>
              <a:rPr spc="-20" dirty="0"/>
              <a:t>r</a:t>
            </a:r>
            <a:r>
              <a:rPr spc="-325" dirty="0"/>
              <a:t>e</a:t>
            </a:r>
            <a:r>
              <a:rPr spc="-390" dirty="0"/>
              <a:t> </a:t>
            </a:r>
            <a:r>
              <a:rPr spc="-245" dirty="0"/>
              <a:t>enfa</a:t>
            </a:r>
            <a:r>
              <a:rPr spc="-290" dirty="0"/>
              <a:t>n</a:t>
            </a:r>
            <a:r>
              <a:rPr spc="-50" dirty="0"/>
              <a:t>t</a:t>
            </a:r>
            <a:r>
              <a:rPr spc="-385" dirty="0"/>
              <a:t> </a:t>
            </a:r>
            <a:r>
              <a:rPr spc="-285" dirty="0"/>
              <a:t>e</a:t>
            </a:r>
            <a:r>
              <a:rPr spc="-310" dirty="0"/>
              <a:t>n</a:t>
            </a:r>
            <a:r>
              <a:rPr spc="15" dirty="0"/>
              <a:t>t</a:t>
            </a:r>
            <a:r>
              <a:rPr spc="-20" dirty="0"/>
              <a:t>r</a:t>
            </a:r>
            <a:r>
              <a:rPr spc="-325" dirty="0"/>
              <a:t>e</a:t>
            </a:r>
            <a:r>
              <a:rPr spc="-390" dirty="0"/>
              <a:t> </a:t>
            </a:r>
            <a:r>
              <a:rPr spc="-315" dirty="0" smtClean="0"/>
              <a:t>à</a:t>
            </a:r>
            <a:r>
              <a:rPr spc="-390" dirty="0" smtClean="0"/>
              <a:t> </a:t>
            </a:r>
            <a:r>
              <a:rPr spc="-55" dirty="0"/>
              <a:t>l</a:t>
            </a:r>
            <a:r>
              <a:rPr spc="-60" dirty="0"/>
              <a:t>’</a:t>
            </a:r>
            <a:r>
              <a:rPr spc="-265" dirty="0"/>
              <a:t>é</a:t>
            </a:r>
            <a:r>
              <a:rPr spc="-275" dirty="0"/>
              <a:t>c</a:t>
            </a:r>
            <a:r>
              <a:rPr spc="-190" dirty="0"/>
              <a:t>ole</a:t>
            </a:r>
            <a:r>
              <a:rPr spc="-390" dirty="0"/>
              <a:t> </a:t>
            </a:r>
            <a:r>
              <a:rPr spc="-260" dirty="0"/>
              <a:t>élème</a:t>
            </a:r>
            <a:r>
              <a:rPr spc="-280" dirty="0"/>
              <a:t>n</a:t>
            </a:r>
            <a:r>
              <a:rPr spc="-50" dirty="0"/>
              <a:t>tai</a:t>
            </a:r>
            <a:r>
              <a:rPr spc="-90" dirty="0"/>
              <a:t>r</a:t>
            </a:r>
            <a:r>
              <a:rPr spc="-325" dirty="0"/>
              <a:t>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5876" y="2943225"/>
            <a:ext cx="963451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Les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enseignements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se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déroulent sur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une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durée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vingt–six heures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par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semaine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lundi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matin au </a:t>
            </a:r>
            <a:r>
              <a:rPr sz="1800" spc="-56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vendredi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après-midi.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0074A0"/>
                </a:solidFill>
                <a:latin typeface="Lucida Sans Unicode"/>
                <a:cs typeface="Lucida Sans Unicode"/>
              </a:rPr>
              <a:t>Une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heure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semaine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peut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être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consacrée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l’aide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pédagogique complémentaire (APC) où</a:t>
            </a:r>
            <a:r>
              <a:rPr lang="fr-FR" dirty="0">
                <a:latin typeface="Lucida Sans Unicode"/>
                <a:cs typeface="Lucida Sans Unicode"/>
              </a:rPr>
              <a:t> </a:t>
            </a:r>
            <a:r>
              <a:rPr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rencontrant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difficultés</a:t>
            </a:r>
            <a:r>
              <a:rPr lang="fr-FR"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peuvent travailler en groupes réduits</a:t>
            </a:r>
            <a:r>
              <a:rPr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alors que les autres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travail</a:t>
            </a:r>
            <a:r>
              <a:rPr lang="fr-FR"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lent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sur un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projet,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ou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participe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nt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chorale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(français,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anglais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italien)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selon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classes.</a:t>
            </a:r>
            <a:endParaRPr sz="1800" dirty="0">
              <a:latin typeface="Lucida Sans Unicode"/>
              <a:cs typeface="Lucida Sans Unicode"/>
            </a:endParaRPr>
          </a:p>
          <a:p>
            <a:pPr marL="132715" marR="127000" indent="635" algn="ctr">
              <a:lnSpc>
                <a:spcPct val="100000"/>
              </a:lnSpc>
            </a:pPr>
            <a:r>
              <a:rPr sz="1800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Des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bilans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permettent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d’évaluer l’acquisition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socle 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commun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connaissances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compétences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culture,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c’est-à-dire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savoirs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fondamentaux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que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tout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doit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maîtriser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fin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scolarité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obligatoire.</a:t>
            </a:r>
            <a:endParaRPr sz="1800" dirty="0">
              <a:latin typeface="Lucida Sans Unicode"/>
              <a:cs typeface="Lucida Sans Unicode"/>
            </a:endParaRPr>
          </a:p>
          <a:p>
            <a:pPr marL="823594" marR="815340" algn="ctr">
              <a:lnSpc>
                <a:spcPct val="100000"/>
              </a:lnSpc>
            </a:pP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fin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chaque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trimestre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un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bulletin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précisant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niveau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matière,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appréciations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générales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projets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menés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vous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sera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remis.</a:t>
            </a:r>
            <a:endParaRPr sz="1800" dirty="0">
              <a:latin typeface="Lucida Sans Unicode"/>
              <a:cs typeface="Lucida Sans Unicode"/>
            </a:endParaRPr>
          </a:p>
          <a:p>
            <a:pPr marL="849630" marR="847090" algn="ctr">
              <a:lnSpc>
                <a:spcPct val="100000"/>
              </a:lnSpc>
            </a:pP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fin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CE2,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6ème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3ème,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un bilan de fin de cycle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sera </a:t>
            </a:r>
            <a:r>
              <a:rPr sz="1800" spc="-5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également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remis</a:t>
            </a:r>
            <a:r>
              <a:rPr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70913" y="1266825"/>
            <a:ext cx="7724439" cy="1231106"/>
          </a:xfrm>
        </p:spPr>
        <p:txBody>
          <a:bodyPr/>
          <a:lstStyle/>
          <a:p>
            <a:pPr algn="ctr"/>
            <a:r>
              <a:rPr lang="fr-FR" dirty="0" smtClean="0"/>
              <a:t>Les enseignements à l’école élémentaire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1300" y="2181225"/>
            <a:ext cx="10310495" cy="5011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fr-FR" b="1" spc="-80" dirty="0" smtClean="0">
                <a:solidFill>
                  <a:srgbClr val="0074A0"/>
                </a:solidFill>
                <a:latin typeface="Verdana"/>
                <a:cs typeface="Verdana"/>
              </a:rPr>
              <a:t>du</a:t>
            </a:r>
            <a:r>
              <a:rPr sz="1800" b="1" spc="-130" dirty="0" smtClean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55" dirty="0">
                <a:solidFill>
                  <a:srgbClr val="0074A0"/>
                </a:solidFill>
                <a:latin typeface="Verdana"/>
                <a:cs typeface="Verdana"/>
              </a:rPr>
              <a:t>CP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0074A0"/>
                </a:solidFill>
                <a:latin typeface="Verdana"/>
                <a:cs typeface="Verdana"/>
              </a:rPr>
              <a:t>e</a:t>
            </a:r>
            <a:r>
              <a:rPr sz="1800" b="1" spc="-35" dirty="0">
                <a:solidFill>
                  <a:srgbClr val="0074A0"/>
                </a:solidFill>
                <a:latin typeface="Verdana"/>
                <a:cs typeface="Verdana"/>
              </a:rPr>
              <a:t>t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114" dirty="0">
                <a:solidFill>
                  <a:srgbClr val="0074A0"/>
                </a:solidFill>
                <a:latin typeface="Verdana"/>
                <a:cs typeface="Verdana"/>
              </a:rPr>
              <a:t>au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55" dirty="0" smtClean="0">
                <a:solidFill>
                  <a:srgbClr val="0074A0"/>
                </a:solidFill>
                <a:latin typeface="Verdana"/>
                <a:cs typeface="Verdana"/>
              </a:rPr>
              <a:t>CE</a:t>
            </a:r>
            <a:r>
              <a:rPr lang="fr-FR" sz="1800" b="1" spc="55" dirty="0" smtClean="0">
                <a:solidFill>
                  <a:srgbClr val="0074A0"/>
                </a:solidFill>
                <a:latin typeface="Verdana"/>
                <a:cs typeface="Verdana"/>
              </a:rPr>
              <a:t>2</a:t>
            </a:r>
          </a:p>
          <a:p>
            <a:pPr marL="62865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  <a:p>
            <a:pPr marL="476250" marR="466725" indent="-3810" algn="ctr">
              <a:lnSpc>
                <a:spcPct val="100000"/>
              </a:lnSpc>
            </a:pP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L’apprentissage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systématique </a:t>
            </a:r>
            <a:r>
              <a:rPr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lecture</a:t>
            </a:r>
            <a:r>
              <a:rPr lang="fr-FR"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en français et en italien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l’écriture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 </a:t>
            </a:r>
            <a:r>
              <a:rPr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 3 langues vivantes de l’école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connaissance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compréhension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nombres,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du système décimal </a:t>
            </a:r>
            <a:r>
              <a:rPr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calcul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sur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des quantités de plus en plus grandes, la résolution de problèmes </a:t>
            </a:r>
            <a:r>
              <a:rPr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constituent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objectifs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prioritaires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1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Cycle2</a:t>
            </a:r>
            <a:r>
              <a:rPr sz="1800" spc="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  <a:p>
            <a:pPr marL="154305" marR="143510"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acquisitions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domaines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font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l’objet </a:t>
            </a:r>
            <a:r>
              <a:rPr sz="1800" spc="-100" dirty="0">
                <a:solidFill>
                  <a:srgbClr val="0074A0"/>
                </a:solidFill>
                <a:latin typeface="Lucida Sans Unicode"/>
                <a:cs typeface="Lucida Sans Unicode"/>
              </a:rPr>
              <a:t>d’une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attention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permanente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quelle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que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soit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l’activité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conduite.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endParaRPr lang="fr-FR" sz="1800" spc="-80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154305" marR="143510" algn="ctr">
              <a:lnSpc>
                <a:spcPct val="100000"/>
              </a:lnSpc>
            </a:pPr>
            <a:r>
              <a:rPr sz="1800" spc="-6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L’éducation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physique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sportive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occupe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également </a:t>
            </a:r>
            <a:r>
              <a:rPr sz="1800" spc="-7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une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place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importante</a:t>
            </a:r>
            <a:endParaRPr sz="1800" dirty="0">
              <a:latin typeface="Lucida Sans Unicode"/>
              <a:cs typeface="Lucida Sans Unicode"/>
            </a:endParaRPr>
          </a:p>
          <a:p>
            <a:pPr marL="514350" marR="507365" algn="ctr">
              <a:lnSpc>
                <a:spcPct val="100000"/>
              </a:lnSpc>
            </a:pP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activités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scolaires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ce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cycle.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endParaRPr lang="fr-FR" sz="1800" spc="-70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514350" marR="507365" algn="ctr">
              <a:lnSpc>
                <a:spcPct val="100000"/>
              </a:lnSpc>
            </a:pPr>
            <a:r>
              <a:rPr lang="fr-FR" sz="1800" spc="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Les sciences</a:t>
            </a:r>
            <a:r>
              <a:rPr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premières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réflexions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sur l’espace et le temps, </a:t>
            </a:r>
            <a:r>
              <a:rPr lang="fr-FR"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l’éducation</a:t>
            </a:r>
            <a:r>
              <a:rPr sz="1800" spc="-2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civique</a:t>
            </a:r>
            <a:r>
              <a:rPr lang="fr-FR"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garantissent </a:t>
            </a:r>
            <a:r>
              <a:rPr sz="1800" spc="-7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une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indispensable</a:t>
            </a:r>
            <a:r>
              <a:rPr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ouverture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monde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construction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0074A0"/>
                </a:solidFill>
                <a:latin typeface="Lucida Sans Unicode"/>
                <a:cs typeface="Lucida Sans Unicode"/>
              </a:rPr>
              <a:t>d’une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culture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commune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tous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élèves.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L’éducation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artistique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repose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une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pratique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favorisant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l’expression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sur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contact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direct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avec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œuvres</a:t>
            </a:r>
            <a:r>
              <a:rPr lang="fr-FR"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et des artistes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perspective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0074A0"/>
                </a:solidFill>
                <a:latin typeface="Lucida Sans Unicode"/>
                <a:cs typeface="Lucida Sans Unicode"/>
              </a:rPr>
              <a:t>d’une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première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initiation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l’histoire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arts.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qualité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présentation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travail,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l’attention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portée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maîtrise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geste,</a:t>
            </a:r>
            <a:endParaRPr sz="1800" dirty="0">
              <a:latin typeface="Lucida Sans Unicode"/>
              <a:cs typeface="Lucida Sans Unicode"/>
            </a:endParaRPr>
          </a:p>
          <a:p>
            <a:pPr marL="62865" algn="ctr">
              <a:lnSpc>
                <a:spcPct val="100000"/>
              </a:lnSpc>
            </a:pP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l’attitude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corporelle,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10" dirty="0">
                <a:solidFill>
                  <a:srgbClr val="0074A0"/>
                </a:solidFill>
                <a:latin typeface="Lucida Sans Unicode"/>
                <a:cs typeface="Lucida Sans Unicode"/>
              </a:rPr>
              <a:t>aux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outils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travail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scolaire,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sont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l’objet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0074A0"/>
                </a:solidFill>
                <a:latin typeface="Lucida Sans Unicode"/>
                <a:cs typeface="Lucida Sans Unicode"/>
              </a:rPr>
              <a:t>d’une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vigilance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constante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8481" y="1396269"/>
            <a:ext cx="7086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65" dirty="0"/>
              <a:t>Q</a:t>
            </a:r>
            <a:r>
              <a:rPr spc="-290" dirty="0"/>
              <a:t>ue</a:t>
            </a:r>
            <a:r>
              <a:rPr spc="-385" dirty="0"/>
              <a:t> </a:t>
            </a:r>
            <a:r>
              <a:rPr spc="-335" dirty="0"/>
              <a:t>v</a:t>
            </a:r>
            <a:r>
              <a:rPr spc="-480" dirty="0"/>
              <a:t>a</a:t>
            </a:r>
            <a:r>
              <a:rPr spc="280" dirty="0"/>
              <a:t>-</a:t>
            </a:r>
            <a:r>
              <a:rPr spc="-365" dirty="0"/>
              <a:t>t</a:t>
            </a:r>
            <a:r>
              <a:rPr spc="305" dirty="0"/>
              <a:t>-</a:t>
            </a:r>
            <a:r>
              <a:rPr spc="80" dirty="0"/>
              <a:t>il</a:t>
            </a:r>
            <a:r>
              <a:rPr spc="-385" dirty="0"/>
              <a:t> </a:t>
            </a:r>
            <a:r>
              <a:rPr spc="-260" dirty="0"/>
              <a:t>y</a:t>
            </a:r>
            <a:r>
              <a:rPr spc="-385" dirty="0"/>
              <a:t> </a:t>
            </a:r>
            <a:r>
              <a:rPr spc="-310" dirty="0" err="1" smtClean="0"/>
              <a:t>ap</a:t>
            </a:r>
            <a:r>
              <a:rPr spc="-125" dirty="0" err="1" smtClean="0"/>
              <a:t>p</a:t>
            </a:r>
            <a:r>
              <a:rPr spc="-120" dirty="0" err="1" smtClean="0"/>
              <a:t>r</a:t>
            </a:r>
            <a:r>
              <a:rPr spc="-285" dirty="0" err="1" smtClean="0"/>
              <a:t>e</a:t>
            </a:r>
            <a:r>
              <a:rPr spc="-300" dirty="0" err="1" smtClean="0"/>
              <a:t>n</a:t>
            </a:r>
            <a:r>
              <a:rPr spc="-125" dirty="0" err="1" smtClean="0"/>
              <a:t>d</a:t>
            </a:r>
            <a:r>
              <a:rPr spc="-120" dirty="0" err="1" smtClean="0"/>
              <a:t>r</a:t>
            </a:r>
            <a:r>
              <a:rPr spc="-325" dirty="0" err="1" smtClean="0"/>
              <a:t>e</a:t>
            </a:r>
            <a:r>
              <a:rPr lang="fr-FR" spc="-325" dirty="0" smtClean="0"/>
              <a:t> au cycle 2</a:t>
            </a:r>
            <a:r>
              <a:rPr spc="-390" dirty="0" smtClean="0"/>
              <a:t> </a:t>
            </a:r>
            <a:r>
              <a:rPr spc="85" dirty="0"/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0044" y="3163870"/>
            <a:ext cx="10351135" cy="307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74A0"/>
                </a:solidFill>
                <a:latin typeface="Verdana"/>
                <a:cs typeface="Verdana"/>
              </a:rPr>
              <a:t>D</a:t>
            </a:r>
            <a:r>
              <a:rPr sz="1800" b="1" spc="-20" dirty="0">
                <a:solidFill>
                  <a:srgbClr val="0074A0"/>
                </a:solidFill>
                <a:latin typeface="Verdana"/>
                <a:cs typeface="Verdana"/>
              </a:rPr>
              <a:t>u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55" dirty="0" smtClean="0">
                <a:solidFill>
                  <a:srgbClr val="0074A0"/>
                </a:solidFill>
                <a:latin typeface="Verdana"/>
                <a:cs typeface="Verdana"/>
              </a:rPr>
              <a:t>C</a:t>
            </a:r>
            <a:r>
              <a:rPr lang="fr-FR" sz="1800" b="1" spc="55" dirty="0" smtClean="0">
                <a:solidFill>
                  <a:srgbClr val="0074A0"/>
                </a:solidFill>
                <a:latin typeface="Verdana"/>
                <a:cs typeface="Verdana"/>
              </a:rPr>
              <a:t>M1</a:t>
            </a:r>
            <a:r>
              <a:rPr sz="1800" b="1" spc="-125" dirty="0" smtClean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120" dirty="0">
                <a:solidFill>
                  <a:srgbClr val="0074A0"/>
                </a:solidFill>
                <a:latin typeface="Verdana"/>
                <a:cs typeface="Verdana"/>
              </a:rPr>
              <a:t>à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0074A0"/>
                </a:solidFill>
                <a:latin typeface="Verdana"/>
                <a:cs typeface="Verdana"/>
              </a:rPr>
              <a:t>l</a:t>
            </a:r>
            <a:r>
              <a:rPr sz="1800" b="1" spc="-110" dirty="0">
                <a:solidFill>
                  <a:srgbClr val="0074A0"/>
                </a:solidFill>
                <a:latin typeface="Verdana"/>
                <a:cs typeface="Verdana"/>
              </a:rPr>
              <a:t>a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85" dirty="0" smtClean="0">
                <a:solidFill>
                  <a:srgbClr val="0074A0"/>
                </a:solidFill>
                <a:latin typeface="Verdana"/>
                <a:cs typeface="Verdana"/>
              </a:rPr>
              <a:t>6ème</a:t>
            </a:r>
            <a:endParaRPr lang="fr-FR" sz="1800" b="1" spc="-85" dirty="0" smtClean="0">
              <a:solidFill>
                <a:srgbClr val="0074A0"/>
              </a:solidFill>
              <a:latin typeface="Verdana"/>
              <a:cs typeface="Verdana"/>
            </a:endParaRPr>
          </a:p>
          <a:p>
            <a:pPr marL="59690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Dans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continuité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premières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années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élémentaire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maîtrise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des 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langues </a:t>
            </a:r>
            <a:r>
              <a:rPr lang="fr-FR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(français, italien, anglais) orales et écrites (lecture, production d’écrits) et de leurs cultures, </a:t>
            </a:r>
            <a:r>
              <a:rPr sz="1800" spc="-6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ainsi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que </a:t>
            </a:r>
            <a:r>
              <a:rPr lang="fr-FR"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l’acquisition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principaux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éléments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mathématiques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sont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objectifs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prioritaires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</a:t>
            </a:r>
            <a:r>
              <a:rPr lang="fr-FR" sz="1800" spc="5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ycle</a:t>
            </a:r>
            <a:r>
              <a:rPr lang="fr-FR" sz="1800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3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  <a:p>
            <a:pPr marL="24765" marR="22860" algn="ctr">
              <a:lnSpc>
                <a:spcPct val="100000"/>
              </a:lnSpc>
            </a:pP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Cependant,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tous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enseignements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contribuent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l’acquisition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socle 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commun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connaissances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compétences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culture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élèves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étudient également l’histoire et la géographie française et italienne, les sciences, les arts et l’histoire de l’art, l’éducation physique et sportive dans l’une des 3 langues. </a:t>
            </a:r>
          </a:p>
          <a:p>
            <a:pPr marL="24765" marR="22860" algn="ctr">
              <a:lnSpc>
                <a:spcPct val="100000"/>
              </a:lnSpc>
            </a:pP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Ils </a:t>
            </a:r>
            <a:r>
              <a:rPr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se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préparent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suivre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au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collège,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avec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profit,</a:t>
            </a:r>
            <a:r>
              <a:rPr lang="fr-FR"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enseignements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différentes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disciplines.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84480" y="2180426"/>
            <a:ext cx="7724439" cy="615553"/>
          </a:xfrm>
        </p:spPr>
        <p:txBody>
          <a:bodyPr/>
          <a:lstStyle/>
          <a:p>
            <a:r>
              <a:rPr lang="fr-FR" dirty="0" smtClean="0"/>
              <a:t>Que va-t-il apprendre au cycle 3 ?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6399" y="2867025"/>
            <a:ext cx="9212580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74A0"/>
                </a:solidFill>
                <a:latin typeface="Verdana"/>
                <a:cs typeface="Verdana"/>
              </a:rPr>
              <a:t>Lund</a:t>
            </a:r>
            <a:r>
              <a:rPr sz="1800" b="1" spc="-45" dirty="0">
                <a:solidFill>
                  <a:srgbClr val="0074A0"/>
                </a:solidFill>
                <a:latin typeface="Verdana"/>
                <a:cs typeface="Verdana"/>
              </a:rPr>
              <a:t>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05" dirty="0">
                <a:solidFill>
                  <a:srgbClr val="0074A0"/>
                </a:solidFill>
                <a:latin typeface="Verdana"/>
                <a:cs typeface="Verdana"/>
              </a:rPr>
              <a:t>/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0074A0"/>
                </a:solidFill>
                <a:latin typeface="Verdana"/>
                <a:cs typeface="Verdana"/>
              </a:rPr>
              <a:t>mardi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05" dirty="0">
                <a:solidFill>
                  <a:srgbClr val="0074A0"/>
                </a:solidFill>
                <a:latin typeface="Verdana"/>
                <a:cs typeface="Verdana"/>
              </a:rPr>
              <a:t>/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110" dirty="0">
                <a:solidFill>
                  <a:srgbClr val="0074A0"/>
                </a:solidFill>
                <a:latin typeface="Verdana"/>
                <a:cs typeface="Verdana"/>
              </a:rPr>
              <a:t>jeudi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05" dirty="0">
                <a:solidFill>
                  <a:srgbClr val="0074A0"/>
                </a:solidFill>
                <a:latin typeface="Verdana"/>
                <a:cs typeface="Verdana"/>
              </a:rPr>
              <a:t>/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0074A0"/>
                </a:solidFill>
                <a:latin typeface="Verdana"/>
                <a:cs typeface="Verdana"/>
              </a:rPr>
              <a:t>vendredi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225" dirty="0">
                <a:solidFill>
                  <a:srgbClr val="0074A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551815" marR="603250" algn="ctr">
              <a:lnSpc>
                <a:spcPct val="100000"/>
              </a:lnSpc>
            </a:pP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Accueil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 </a:t>
            </a:r>
            <a:r>
              <a:rPr sz="1800" spc="-4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partir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7h4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5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sous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surveillance </a:t>
            </a:r>
            <a:r>
              <a:rPr sz="1800" spc="-114" dirty="0">
                <a:solidFill>
                  <a:srgbClr val="0074A0"/>
                </a:solidFill>
                <a:latin typeface="Lucida Sans Unicode"/>
                <a:cs typeface="Lucida Sans Unicode"/>
              </a:rPr>
              <a:t>d’un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Assistant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d’Education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8h15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14" dirty="0">
                <a:solidFill>
                  <a:srgbClr val="0074A0"/>
                </a:solidFill>
                <a:latin typeface="Lucida Sans Unicode"/>
                <a:cs typeface="Lucida Sans Unicode"/>
              </a:rPr>
              <a:t>–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12h00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du CP au CE2</a:t>
            </a:r>
            <a:endParaRPr sz="1800" dirty="0">
              <a:latin typeface="Lucida Sans Unicode"/>
              <a:cs typeface="Lucida Sans Unicode"/>
            </a:endParaRPr>
          </a:p>
          <a:p>
            <a:pPr marL="4445"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8h15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12h30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CM1</a:t>
            </a:r>
            <a:r>
              <a:rPr lang="fr-FR" spc="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0074A0"/>
                </a:solidFill>
                <a:latin typeface="Lucida Sans Unicode"/>
                <a:cs typeface="Lucida Sans Unicode"/>
              </a:rPr>
              <a:t>CM2</a:t>
            </a:r>
            <a:endParaRPr sz="1800" dirty="0">
              <a:latin typeface="Lucida Sans Unicode"/>
              <a:cs typeface="Lucida Sans Unicode"/>
            </a:endParaRPr>
          </a:p>
          <a:p>
            <a:pPr marL="12700" marR="5080" indent="427355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12h00 </a:t>
            </a:r>
            <a:r>
              <a:rPr sz="1800" spc="114" dirty="0">
                <a:solidFill>
                  <a:srgbClr val="0074A0"/>
                </a:solidFill>
                <a:latin typeface="Lucida Sans Unicode"/>
                <a:cs typeface="Lucida Sans Unicode"/>
              </a:rPr>
              <a:t>–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13h30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déjeuner, </a:t>
            </a:r>
            <a:r>
              <a:rPr sz="1800" spc="-4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activités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 plein air ou clubs </a:t>
            </a:r>
            <a:r>
              <a:rPr sz="1800" spc="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CP</a:t>
            </a:r>
            <a:r>
              <a:rPr sz="1800" spc="45" dirty="0">
                <a:solidFill>
                  <a:srgbClr val="0074A0"/>
                </a:solidFill>
                <a:latin typeface="Lucida Sans Unicode"/>
                <a:cs typeface="Lucida Sans Unicode"/>
              </a:rPr>
              <a:t>, </a:t>
            </a:r>
            <a:r>
              <a:rPr sz="1800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CE</a:t>
            </a:r>
            <a:r>
              <a:rPr lang="fr-FR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1, CE2</a:t>
            </a:r>
          </a:p>
          <a:p>
            <a:pPr marL="12700" marR="5080" indent="427355">
              <a:lnSpc>
                <a:spcPct val="100000"/>
              </a:lnSpc>
            </a:pPr>
            <a:r>
              <a:rPr sz="1800" spc="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12h30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14h00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 déjeuner, </a:t>
            </a:r>
            <a:r>
              <a:rPr sz="1800" spc="-4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activités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 plein air ou clubs </a:t>
            </a:r>
            <a:r>
              <a:rPr sz="1800" spc="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CM1</a:t>
            </a:r>
            <a:r>
              <a:rPr sz="1800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CM2</a:t>
            </a:r>
            <a:endParaRPr lang="fr-FR" sz="1800" spc="40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12700" marR="5080" indent="427355" algn="ctr">
              <a:lnSpc>
                <a:spcPct val="100000"/>
              </a:lnSpc>
            </a:pP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13h30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15h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30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0074A0"/>
                </a:solidFill>
                <a:latin typeface="Lucida Sans Unicode"/>
                <a:cs typeface="Lucida Sans Unicode"/>
              </a:rPr>
              <a:t>CP</a:t>
            </a:r>
            <a:r>
              <a:rPr sz="1800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</a:t>
            </a:r>
            <a:r>
              <a:rPr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lang="fr-FR"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1,CE2</a:t>
            </a:r>
            <a:r>
              <a:rPr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endParaRPr lang="fr-FR" sz="1800" spc="40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2480945" marR="2468245" indent="424180">
              <a:lnSpc>
                <a:spcPct val="100000"/>
              </a:lnSpc>
            </a:pPr>
            <a:r>
              <a:rPr sz="1800" spc="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14h00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15h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30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</a:t>
            </a:r>
            <a:r>
              <a:rPr lang="fr-FR" sz="1800" spc="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M1</a:t>
            </a:r>
            <a:r>
              <a:rPr sz="1800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CM</a:t>
            </a:r>
            <a:r>
              <a:rPr lang="fr-FR" sz="1800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2</a:t>
            </a:r>
          </a:p>
          <a:p>
            <a:pPr marL="2480945" marR="2468245" indent="424180" algn="ctr">
              <a:lnSpc>
                <a:spcPct val="100000"/>
              </a:lnSpc>
            </a:pPr>
            <a:r>
              <a:rPr lang="fr-FR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Proposition de Garderie jusqu’à 18h (sur </a:t>
            </a:r>
            <a:r>
              <a:rPr lang="fr-FR" spc="1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insccription</a:t>
            </a:r>
            <a:r>
              <a:rPr lang="fr-FR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)</a:t>
            </a:r>
            <a:endParaRPr lang="fr-FR" sz="1800" spc="15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6350" algn="ctr">
              <a:lnSpc>
                <a:spcPct val="100000"/>
              </a:lnSpc>
            </a:pPr>
            <a:r>
              <a:rPr sz="1800" b="1" spc="-50" dirty="0" err="1" smtClean="0">
                <a:solidFill>
                  <a:srgbClr val="0074A0"/>
                </a:solidFill>
                <a:latin typeface="Verdana"/>
                <a:cs typeface="Verdana"/>
              </a:rPr>
              <a:t>Mercredi</a:t>
            </a:r>
            <a:r>
              <a:rPr sz="1800" b="1" spc="-125" dirty="0" smtClean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225" dirty="0">
                <a:solidFill>
                  <a:srgbClr val="0074A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6985"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8h15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14" dirty="0">
                <a:solidFill>
                  <a:srgbClr val="0074A0"/>
                </a:solidFill>
                <a:latin typeface="Lucida Sans Unicode"/>
                <a:cs typeface="Lucida Sans Unicode"/>
              </a:rPr>
              <a:t>–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12h15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endParaRPr sz="1800" dirty="0">
              <a:latin typeface="Lucida Sans Unicode"/>
              <a:cs typeface="Lucida Sans Unicode"/>
            </a:endParaRPr>
          </a:p>
          <a:p>
            <a:pPr marL="6985" algn="ctr">
              <a:lnSpc>
                <a:spcPct val="100000"/>
              </a:lnSpc>
            </a:pP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Proposition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garderie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jusqu’à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14h00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ou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8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h00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(sur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inscription)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8784" y="1793526"/>
            <a:ext cx="9180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Les</a:t>
            </a:r>
            <a:r>
              <a:rPr spc="-385" dirty="0"/>
              <a:t> </a:t>
            </a:r>
            <a:r>
              <a:rPr spc="-155" dirty="0"/>
              <a:t>horaires</a:t>
            </a:r>
            <a:r>
              <a:rPr spc="-385" dirty="0"/>
              <a:t> </a:t>
            </a:r>
            <a:r>
              <a:rPr spc="-305" dirty="0"/>
              <a:t>de</a:t>
            </a:r>
            <a:r>
              <a:rPr spc="-385" dirty="0"/>
              <a:t> </a:t>
            </a:r>
            <a:r>
              <a:rPr spc="-175" dirty="0"/>
              <a:t>l’école</a:t>
            </a:r>
            <a:r>
              <a:rPr spc="-390" dirty="0"/>
              <a:t> </a:t>
            </a:r>
            <a:r>
              <a:rPr spc="-195" dirty="0"/>
              <a:t>élémentaire</a:t>
            </a:r>
            <a:r>
              <a:rPr spc="-385" dirty="0"/>
              <a:t> </a:t>
            </a:r>
            <a:r>
              <a:rPr spc="-165" dirty="0"/>
              <a:t>Victor</a:t>
            </a:r>
            <a:r>
              <a:rPr spc="-390" dirty="0"/>
              <a:t> </a:t>
            </a:r>
            <a:r>
              <a:rPr spc="-360" dirty="0"/>
              <a:t>Hugo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3908" y="1595989"/>
            <a:ext cx="772443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365125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Un</a:t>
            </a:r>
            <a:r>
              <a:rPr spc="-385" dirty="0"/>
              <a:t> </a:t>
            </a:r>
            <a:r>
              <a:rPr spc="-180" dirty="0"/>
              <a:t>projet</a:t>
            </a:r>
            <a:r>
              <a:rPr spc="-390" dirty="0"/>
              <a:t> </a:t>
            </a:r>
            <a:r>
              <a:rPr spc="-270" dirty="0"/>
              <a:t>pédagogique</a:t>
            </a:r>
            <a:r>
              <a:rPr spc="-390" dirty="0"/>
              <a:t> </a:t>
            </a:r>
            <a:r>
              <a:rPr spc="-235" dirty="0"/>
              <a:t>novateur </a:t>
            </a:r>
            <a:r>
              <a:rPr spc="-1235" dirty="0"/>
              <a:t> </a:t>
            </a:r>
            <a:r>
              <a:rPr spc="-425" dirty="0"/>
              <a:t>d</a:t>
            </a:r>
            <a:r>
              <a:rPr spc="-60" dirty="0"/>
              <a:t>’</a:t>
            </a:r>
            <a:r>
              <a:rPr spc="-285" dirty="0"/>
              <a:t>e</a:t>
            </a:r>
            <a:r>
              <a:rPr spc="-315" dirty="0"/>
              <a:t>n</a:t>
            </a:r>
            <a:r>
              <a:rPr spc="-210" dirty="0"/>
              <a:t>s</a:t>
            </a:r>
            <a:r>
              <a:rPr spc="-265" dirty="0"/>
              <a:t>eignemen</a:t>
            </a:r>
            <a:r>
              <a:rPr spc="-50" dirty="0"/>
              <a:t>t</a:t>
            </a:r>
            <a:r>
              <a:rPr spc="-385" dirty="0"/>
              <a:t> </a:t>
            </a:r>
            <a:r>
              <a:rPr spc="-305" dirty="0"/>
              <a:t>de</a:t>
            </a:r>
            <a:r>
              <a:rPr spc="-390" dirty="0"/>
              <a:t> </a:t>
            </a:r>
            <a:r>
              <a:rPr spc="-229" dirty="0"/>
              <a:t>3</a:t>
            </a:r>
            <a:r>
              <a:rPr spc="-390" dirty="0"/>
              <a:t> </a:t>
            </a:r>
            <a:r>
              <a:rPr spc="-225" dirty="0"/>
              <a:t>langu</a:t>
            </a:r>
            <a:r>
              <a:rPr spc="-229" dirty="0"/>
              <a:t>e</a:t>
            </a:r>
            <a:r>
              <a:rPr spc="-204"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3091548" y="3166123"/>
            <a:ext cx="4509135" cy="2181860"/>
          </a:xfrm>
          <a:custGeom>
            <a:avLst/>
            <a:gdLst/>
            <a:ahLst/>
            <a:cxnLst/>
            <a:rect l="l" t="t" r="r" b="b"/>
            <a:pathLst>
              <a:path w="4509134" h="2181860">
                <a:moveTo>
                  <a:pt x="4508868" y="182359"/>
                </a:moveTo>
                <a:lnTo>
                  <a:pt x="4502353" y="133870"/>
                </a:lnTo>
                <a:lnTo>
                  <a:pt x="4483976" y="90309"/>
                </a:lnTo>
                <a:lnTo>
                  <a:pt x="4455465" y="53403"/>
                </a:lnTo>
                <a:lnTo>
                  <a:pt x="4418546" y="24892"/>
                </a:lnTo>
                <a:lnTo>
                  <a:pt x="4374985" y="6515"/>
                </a:lnTo>
                <a:lnTo>
                  <a:pt x="4326496" y="0"/>
                </a:lnTo>
                <a:lnTo>
                  <a:pt x="182359" y="0"/>
                </a:lnTo>
                <a:lnTo>
                  <a:pt x="133883" y="6515"/>
                </a:lnTo>
                <a:lnTo>
                  <a:pt x="90322" y="24892"/>
                </a:lnTo>
                <a:lnTo>
                  <a:pt x="53416" y="53403"/>
                </a:lnTo>
                <a:lnTo>
                  <a:pt x="24904" y="90309"/>
                </a:lnTo>
                <a:lnTo>
                  <a:pt x="6515" y="133870"/>
                </a:lnTo>
                <a:lnTo>
                  <a:pt x="0" y="182359"/>
                </a:lnTo>
                <a:lnTo>
                  <a:pt x="0" y="918019"/>
                </a:lnTo>
                <a:lnTo>
                  <a:pt x="6515" y="966495"/>
                </a:lnTo>
                <a:lnTo>
                  <a:pt x="24904" y="1010056"/>
                </a:lnTo>
                <a:lnTo>
                  <a:pt x="53416" y="1046975"/>
                </a:lnTo>
                <a:lnTo>
                  <a:pt x="90322" y="1075486"/>
                </a:lnTo>
                <a:lnTo>
                  <a:pt x="133883" y="1093876"/>
                </a:lnTo>
                <a:lnTo>
                  <a:pt x="182359" y="1100391"/>
                </a:lnTo>
                <a:lnTo>
                  <a:pt x="2211413" y="1100391"/>
                </a:lnTo>
                <a:lnTo>
                  <a:pt x="2211413" y="2181745"/>
                </a:lnTo>
                <a:lnTo>
                  <a:pt x="2297468" y="2181745"/>
                </a:lnTo>
                <a:lnTo>
                  <a:pt x="2297468" y="1100391"/>
                </a:lnTo>
                <a:lnTo>
                  <a:pt x="4326496" y="1100391"/>
                </a:lnTo>
                <a:lnTo>
                  <a:pt x="4374985" y="1093876"/>
                </a:lnTo>
                <a:lnTo>
                  <a:pt x="4418546" y="1075486"/>
                </a:lnTo>
                <a:lnTo>
                  <a:pt x="4455465" y="1046975"/>
                </a:lnTo>
                <a:lnTo>
                  <a:pt x="4483976" y="1010056"/>
                </a:lnTo>
                <a:lnTo>
                  <a:pt x="4502353" y="966495"/>
                </a:lnTo>
                <a:lnTo>
                  <a:pt x="4508868" y="918019"/>
                </a:lnTo>
                <a:lnTo>
                  <a:pt x="4508868" y="182359"/>
                </a:lnTo>
                <a:close/>
              </a:path>
            </a:pathLst>
          </a:custGeom>
          <a:solidFill>
            <a:srgbClr val="077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4346" y="3536963"/>
            <a:ext cx="1623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oi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2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91559" y="3166110"/>
            <a:ext cx="4509135" cy="3282315"/>
            <a:chOff x="3091572" y="3689781"/>
            <a:chExt cx="4509135" cy="3282315"/>
          </a:xfrm>
        </p:grpSpPr>
        <p:sp>
          <p:nvSpPr>
            <p:cNvPr id="8" name="object 8"/>
            <p:cNvSpPr/>
            <p:nvPr/>
          </p:nvSpPr>
          <p:spPr>
            <a:xfrm>
              <a:off x="3091572" y="5871546"/>
              <a:ext cx="4509135" cy="1100455"/>
            </a:xfrm>
            <a:custGeom>
              <a:avLst/>
              <a:gdLst/>
              <a:ahLst/>
              <a:cxnLst/>
              <a:rect l="l" t="t" r="r" b="b"/>
              <a:pathLst>
                <a:path w="4509134" h="1100454">
                  <a:moveTo>
                    <a:pt x="4326496" y="0"/>
                  </a:moveTo>
                  <a:lnTo>
                    <a:pt x="182359" y="0"/>
                  </a:lnTo>
                  <a:lnTo>
                    <a:pt x="133882" y="6514"/>
                  </a:lnTo>
                  <a:lnTo>
                    <a:pt x="90320" y="24898"/>
                  </a:lnTo>
                  <a:lnTo>
                    <a:pt x="53413" y="53413"/>
                  </a:lnTo>
                  <a:lnTo>
                    <a:pt x="24898" y="90320"/>
                  </a:lnTo>
                  <a:lnTo>
                    <a:pt x="6514" y="133882"/>
                  </a:lnTo>
                  <a:lnTo>
                    <a:pt x="0" y="182359"/>
                  </a:lnTo>
                  <a:lnTo>
                    <a:pt x="0" y="918019"/>
                  </a:lnTo>
                  <a:lnTo>
                    <a:pt x="6514" y="966502"/>
                  </a:lnTo>
                  <a:lnTo>
                    <a:pt x="24898" y="1010067"/>
                  </a:lnTo>
                  <a:lnTo>
                    <a:pt x="53413" y="1046976"/>
                  </a:lnTo>
                  <a:lnTo>
                    <a:pt x="90320" y="1075492"/>
                  </a:lnTo>
                  <a:lnTo>
                    <a:pt x="133882" y="1093877"/>
                  </a:lnTo>
                  <a:lnTo>
                    <a:pt x="182359" y="1100391"/>
                  </a:lnTo>
                  <a:lnTo>
                    <a:pt x="4326496" y="1100391"/>
                  </a:lnTo>
                  <a:lnTo>
                    <a:pt x="4374978" y="1093877"/>
                  </a:lnTo>
                  <a:lnTo>
                    <a:pt x="4418544" y="1075492"/>
                  </a:lnTo>
                  <a:lnTo>
                    <a:pt x="4455453" y="1046976"/>
                  </a:lnTo>
                  <a:lnTo>
                    <a:pt x="4483969" y="1010067"/>
                  </a:lnTo>
                  <a:lnTo>
                    <a:pt x="4502353" y="966502"/>
                  </a:lnTo>
                  <a:lnTo>
                    <a:pt x="4508868" y="918019"/>
                  </a:lnTo>
                  <a:lnTo>
                    <a:pt x="4508868" y="182359"/>
                  </a:lnTo>
                  <a:lnTo>
                    <a:pt x="4502353" y="133882"/>
                  </a:lnTo>
                  <a:lnTo>
                    <a:pt x="4483969" y="90320"/>
                  </a:lnTo>
                  <a:lnTo>
                    <a:pt x="4455453" y="53413"/>
                  </a:lnTo>
                  <a:lnTo>
                    <a:pt x="4418544" y="24898"/>
                  </a:lnTo>
                  <a:lnTo>
                    <a:pt x="4374978" y="6514"/>
                  </a:lnTo>
                  <a:lnTo>
                    <a:pt x="4326496" y="0"/>
                  </a:lnTo>
                  <a:close/>
                </a:path>
              </a:pathLst>
            </a:custGeom>
            <a:solidFill>
              <a:srgbClr val="077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2973" y="3689781"/>
              <a:ext cx="86360" cy="3282315"/>
            </a:xfrm>
            <a:custGeom>
              <a:avLst/>
              <a:gdLst/>
              <a:ahLst/>
              <a:cxnLst/>
              <a:rect l="l" t="t" r="r" b="b"/>
              <a:pathLst>
                <a:path w="86360" h="3282315">
                  <a:moveTo>
                    <a:pt x="86055" y="2181758"/>
                  </a:moveTo>
                  <a:lnTo>
                    <a:pt x="0" y="2181758"/>
                  </a:lnTo>
                  <a:lnTo>
                    <a:pt x="0" y="3282150"/>
                  </a:lnTo>
                  <a:lnTo>
                    <a:pt x="86055" y="3282150"/>
                  </a:lnTo>
                  <a:lnTo>
                    <a:pt x="86055" y="2181758"/>
                  </a:lnTo>
                  <a:close/>
                </a:path>
                <a:path w="86360" h="3282315">
                  <a:moveTo>
                    <a:pt x="86055" y="0"/>
                  </a:moveTo>
                  <a:lnTo>
                    <a:pt x="0" y="0"/>
                  </a:lnTo>
                  <a:lnTo>
                    <a:pt x="0" y="1100391"/>
                  </a:lnTo>
                  <a:lnTo>
                    <a:pt x="86055" y="1100391"/>
                  </a:lnTo>
                  <a:lnTo>
                    <a:pt x="86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94520" y="4655331"/>
            <a:ext cx="1754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29" dirty="0">
                <a:solidFill>
                  <a:srgbClr val="0774A3"/>
                </a:solidFill>
                <a:latin typeface="Tahoma"/>
                <a:cs typeface="Tahoma"/>
              </a:rPr>
              <a:t>CE</a:t>
            </a:r>
            <a:r>
              <a:rPr sz="1400" spc="-200" dirty="0">
                <a:solidFill>
                  <a:srgbClr val="0774A3"/>
                </a:solidFill>
                <a:latin typeface="Tahoma"/>
                <a:cs typeface="Tahoma"/>
              </a:rPr>
              <a:t>1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0774A3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0774A3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0774A3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0774A3"/>
                </a:solidFill>
                <a:latin typeface="Tahoma"/>
                <a:cs typeface="Tahoma"/>
              </a:rPr>
              <a:t>élémen</a:t>
            </a:r>
            <a:r>
              <a:rPr sz="1400" spc="-20" dirty="0">
                <a:solidFill>
                  <a:srgbClr val="0774A3"/>
                </a:solidFill>
                <a:latin typeface="Tahoma"/>
                <a:cs typeface="Tahoma"/>
              </a:rPr>
              <a:t>tai</a:t>
            </a:r>
            <a:r>
              <a:rPr sz="1400" spc="-35" dirty="0">
                <a:solidFill>
                  <a:srgbClr val="0774A3"/>
                </a:solidFill>
                <a:latin typeface="Tahoma"/>
                <a:cs typeface="Tahoma"/>
              </a:rPr>
              <a:t>r</a:t>
            </a:r>
            <a:r>
              <a:rPr sz="1400" spc="-114" dirty="0">
                <a:solidFill>
                  <a:srgbClr val="0774A3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240" dirty="0">
                <a:solidFill>
                  <a:srgbClr val="0774A3"/>
                </a:solidFill>
                <a:latin typeface="Tahoma"/>
                <a:cs typeface="Tahoma"/>
              </a:rPr>
              <a:t>1</a:t>
            </a:r>
            <a:r>
              <a:rPr sz="1400" spc="-15" dirty="0">
                <a:solidFill>
                  <a:srgbClr val="0774A3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2973" y="5781800"/>
            <a:ext cx="1779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5" dirty="0">
                <a:solidFill>
                  <a:srgbClr val="FFFFFF"/>
                </a:solidFill>
                <a:latin typeface="Tahoma"/>
                <a:cs typeface="Tahoma"/>
              </a:rPr>
              <a:t>CE</a:t>
            </a:r>
            <a:r>
              <a:rPr sz="1400" spc="-1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élémen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tai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2765" y="3275175"/>
            <a:ext cx="1248410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 smtClean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1400" spc="-16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400" spc="-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25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75" dirty="0" err="1" smtClean="0">
                <a:solidFill>
                  <a:srgbClr val="FFFFFF"/>
                </a:solidFill>
                <a:latin typeface="Tahoma"/>
                <a:cs typeface="Tahoma"/>
              </a:rPr>
              <a:t>ançais</a:t>
            </a:r>
            <a:endParaRPr lang="fr-FR" sz="1400" spc="-7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4h en italien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4h en anglais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1h d’APC*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2" name="object 15"/>
          <p:cNvSpPr txBox="1"/>
          <p:nvPr/>
        </p:nvSpPr>
        <p:spPr>
          <a:xfrm>
            <a:off x="5885940" y="5413046"/>
            <a:ext cx="1248410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 smtClean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1400" spc="-16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400" spc="-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25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75" dirty="0" err="1" smtClean="0">
                <a:solidFill>
                  <a:srgbClr val="FFFFFF"/>
                </a:solidFill>
                <a:latin typeface="Tahoma"/>
                <a:cs typeface="Tahoma"/>
              </a:rPr>
              <a:t>ançais</a:t>
            </a:r>
            <a:endParaRPr lang="fr-FR" sz="1400" spc="-7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4h en italien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4h en anglais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1h d’APC*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5882765" y="4312591"/>
            <a:ext cx="1248410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 smtClean="0">
                <a:solidFill>
                  <a:srgbClr val="1D75B1"/>
                </a:solidFill>
                <a:latin typeface="Tahoma"/>
                <a:cs typeface="Tahoma"/>
              </a:rPr>
              <a:t>18</a:t>
            </a:r>
            <a:r>
              <a:rPr sz="1400" spc="-160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sz="14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sz="1400" spc="-105" dirty="0" err="1">
                <a:solidFill>
                  <a:srgbClr val="1D75B1"/>
                </a:solidFill>
                <a:latin typeface="Tahoma"/>
                <a:cs typeface="Tahoma"/>
              </a:rPr>
              <a:t>en</a:t>
            </a:r>
            <a:r>
              <a:rPr sz="1400" spc="-140" dirty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sz="1400" spc="-45" dirty="0" err="1" smtClean="0">
                <a:solidFill>
                  <a:srgbClr val="1D75B1"/>
                </a:solidFill>
                <a:latin typeface="Tahoma"/>
                <a:cs typeface="Tahoma"/>
              </a:rPr>
              <a:t>f</a:t>
            </a:r>
            <a:r>
              <a:rPr sz="1400" spc="25" dirty="0" err="1" smtClean="0">
                <a:solidFill>
                  <a:srgbClr val="1D75B1"/>
                </a:solidFill>
                <a:latin typeface="Tahoma"/>
                <a:cs typeface="Tahoma"/>
              </a:rPr>
              <a:t>r</a:t>
            </a:r>
            <a:r>
              <a:rPr sz="1400" spc="-75" dirty="0" err="1" smtClean="0">
                <a:solidFill>
                  <a:srgbClr val="1D75B1"/>
                </a:solidFill>
                <a:latin typeface="Tahoma"/>
                <a:cs typeface="Tahoma"/>
              </a:rPr>
              <a:t>ançais</a:t>
            </a:r>
            <a:endParaRPr lang="fr-FR" sz="1400" spc="-75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1D75B1"/>
                </a:solidFill>
                <a:latin typeface="Tahoma"/>
                <a:cs typeface="Tahoma"/>
              </a:rPr>
              <a:t>4h en italien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1D75B1"/>
                </a:solidFill>
                <a:latin typeface="Tahoma"/>
                <a:cs typeface="Tahoma"/>
              </a:rPr>
              <a:t>4h en anglais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1D75B1"/>
                </a:solidFill>
                <a:latin typeface="Tahoma"/>
                <a:cs typeface="Tahoma"/>
              </a:rPr>
              <a:t>1h d’APC*</a:t>
            </a:r>
            <a:endParaRPr sz="1400" dirty="0">
              <a:solidFill>
                <a:srgbClr val="1D75B1"/>
              </a:solidFill>
              <a:latin typeface="Tahoma"/>
              <a:cs typeface="Tahom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785100" y="644842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C63B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fr-FR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APC : Aide pédagogique complémentaire . Soutien scolaire ou projet dans l’une des langues de l’école.</a:t>
            </a:r>
            <a:endParaRPr lang="it-IT" sz="1100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9395" y="1609521"/>
            <a:ext cx="772443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365125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Un</a:t>
            </a:r>
            <a:r>
              <a:rPr spc="-385" dirty="0"/>
              <a:t> </a:t>
            </a:r>
            <a:r>
              <a:rPr spc="-180" dirty="0"/>
              <a:t>projet</a:t>
            </a:r>
            <a:r>
              <a:rPr spc="-390" dirty="0"/>
              <a:t> </a:t>
            </a:r>
            <a:r>
              <a:rPr spc="-270" dirty="0"/>
              <a:t>pédagogique</a:t>
            </a:r>
            <a:r>
              <a:rPr spc="-390" dirty="0"/>
              <a:t> </a:t>
            </a:r>
            <a:r>
              <a:rPr spc="-235" dirty="0"/>
              <a:t>novateur </a:t>
            </a:r>
            <a:r>
              <a:rPr spc="-1235" dirty="0"/>
              <a:t> </a:t>
            </a:r>
            <a:r>
              <a:rPr spc="-425" dirty="0"/>
              <a:t>d</a:t>
            </a:r>
            <a:r>
              <a:rPr spc="-60" dirty="0"/>
              <a:t>’</a:t>
            </a:r>
            <a:r>
              <a:rPr spc="-285" dirty="0"/>
              <a:t>e</a:t>
            </a:r>
            <a:r>
              <a:rPr spc="-315" dirty="0"/>
              <a:t>n</a:t>
            </a:r>
            <a:r>
              <a:rPr spc="-210" dirty="0"/>
              <a:t>s</a:t>
            </a:r>
            <a:r>
              <a:rPr spc="-265" dirty="0"/>
              <a:t>eignemen</a:t>
            </a:r>
            <a:r>
              <a:rPr spc="-50" dirty="0"/>
              <a:t>t</a:t>
            </a:r>
            <a:r>
              <a:rPr spc="-385" dirty="0"/>
              <a:t> </a:t>
            </a:r>
            <a:r>
              <a:rPr spc="-305" dirty="0"/>
              <a:t>de</a:t>
            </a:r>
            <a:r>
              <a:rPr spc="-390" dirty="0"/>
              <a:t> </a:t>
            </a:r>
            <a:r>
              <a:rPr spc="-229" dirty="0"/>
              <a:t>3</a:t>
            </a:r>
            <a:r>
              <a:rPr spc="-390" dirty="0"/>
              <a:t> </a:t>
            </a:r>
            <a:r>
              <a:rPr spc="-225" dirty="0"/>
              <a:t>langu</a:t>
            </a:r>
            <a:r>
              <a:rPr spc="-229" dirty="0"/>
              <a:t>e</a:t>
            </a:r>
            <a:r>
              <a:rPr spc="-204"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3091561" y="3689794"/>
            <a:ext cx="4509135" cy="2181860"/>
          </a:xfrm>
          <a:custGeom>
            <a:avLst/>
            <a:gdLst/>
            <a:ahLst/>
            <a:cxnLst/>
            <a:rect l="l" t="t" r="r" b="b"/>
            <a:pathLst>
              <a:path w="4509134" h="2181860">
                <a:moveTo>
                  <a:pt x="4508868" y="182359"/>
                </a:moveTo>
                <a:lnTo>
                  <a:pt x="4502353" y="133870"/>
                </a:lnTo>
                <a:lnTo>
                  <a:pt x="4483976" y="90309"/>
                </a:lnTo>
                <a:lnTo>
                  <a:pt x="4455465" y="53403"/>
                </a:lnTo>
                <a:lnTo>
                  <a:pt x="4418546" y="24892"/>
                </a:lnTo>
                <a:lnTo>
                  <a:pt x="4374985" y="6515"/>
                </a:lnTo>
                <a:lnTo>
                  <a:pt x="4326496" y="0"/>
                </a:lnTo>
                <a:lnTo>
                  <a:pt x="182359" y="0"/>
                </a:lnTo>
                <a:lnTo>
                  <a:pt x="133883" y="6515"/>
                </a:lnTo>
                <a:lnTo>
                  <a:pt x="90322" y="24892"/>
                </a:lnTo>
                <a:lnTo>
                  <a:pt x="53416" y="53403"/>
                </a:lnTo>
                <a:lnTo>
                  <a:pt x="24904" y="90309"/>
                </a:lnTo>
                <a:lnTo>
                  <a:pt x="6515" y="133870"/>
                </a:lnTo>
                <a:lnTo>
                  <a:pt x="0" y="182359"/>
                </a:lnTo>
                <a:lnTo>
                  <a:pt x="0" y="918019"/>
                </a:lnTo>
                <a:lnTo>
                  <a:pt x="6515" y="966495"/>
                </a:lnTo>
                <a:lnTo>
                  <a:pt x="24904" y="1010056"/>
                </a:lnTo>
                <a:lnTo>
                  <a:pt x="53416" y="1046975"/>
                </a:lnTo>
                <a:lnTo>
                  <a:pt x="90322" y="1075486"/>
                </a:lnTo>
                <a:lnTo>
                  <a:pt x="133883" y="1093876"/>
                </a:lnTo>
                <a:lnTo>
                  <a:pt x="182359" y="1100391"/>
                </a:lnTo>
                <a:lnTo>
                  <a:pt x="2211413" y="1100391"/>
                </a:lnTo>
                <a:lnTo>
                  <a:pt x="2211413" y="2181745"/>
                </a:lnTo>
                <a:lnTo>
                  <a:pt x="2297468" y="2181745"/>
                </a:lnTo>
                <a:lnTo>
                  <a:pt x="2297468" y="1100391"/>
                </a:lnTo>
                <a:lnTo>
                  <a:pt x="4326496" y="1100391"/>
                </a:lnTo>
                <a:lnTo>
                  <a:pt x="4374985" y="1093876"/>
                </a:lnTo>
                <a:lnTo>
                  <a:pt x="4418546" y="1075486"/>
                </a:lnTo>
                <a:lnTo>
                  <a:pt x="4455465" y="1046975"/>
                </a:lnTo>
                <a:lnTo>
                  <a:pt x="4483976" y="1010056"/>
                </a:lnTo>
                <a:lnTo>
                  <a:pt x="4502353" y="966495"/>
                </a:lnTo>
                <a:lnTo>
                  <a:pt x="4508868" y="918019"/>
                </a:lnTo>
                <a:lnTo>
                  <a:pt x="4508868" y="182359"/>
                </a:lnTo>
                <a:close/>
              </a:path>
            </a:pathLst>
          </a:custGeom>
          <a:solidFill>
            <a:srgbClr val="077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59026" y="4060621"/>
            <a:ext cx="1433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9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spc="-2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yen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2973" y="3689781"/>
            <a:ext cx="86360" cy="1100455"/>
          </a:xfrm>
          <a:custGeom>
            <a:avLst/>
            <a:gdLst/>
            <a:ahLst/>
            <a:cxnLst/>
            <a:rect l="l" t="t" r="r" b="b"/>
            <a:pathLst>
              <a:path w="86360" h="1100454">
                <a:moveTo>
                  <a:pt x="86055" y="0"/>
                </a:moveTo>
                <a:lnTo>
                  <a:pt x="0" y="0"/>
                </a:lnTo>
                <a:lnTo>
                  <a:pt x="0" y="1100391"/>
                </a:lnTo>
                <a:lnTo>
                  <a:pt x="86055" y="1100391"/>
                </a:lnTo>
                <a:lnTo>
                  <a:pt x="86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44031" y="5178991"/>
            <a:ext cx="1455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0774A3"/>
                </a:solidFill>
                <a:latin typeface="Tahoma"/>
                <a:cs typeface="Tahoma"/>
              </a:rPr>
              <a:t>C</a:t>
            </a:r>
            <a:r>
              <a:rPr sz="1400" spc="-204" dirty="0">
                <a:solidFill>
                  <a:srgbClr val="0774A3"/>
                </a:solidFill>
                <a:latin typeface="Tahoma"/>
                <a:cs typeface="Tahoma"/>
              </a:rPr>
              <a:t>M</a:t>
            </a:r>
            <a:r>
              <a:rPr sz="1400" spc="-100" dirty="0">
                <a:solidFill>
                  <a:srgbClr val="0774A3"/>
                </a:solidFill>
                <a:latin typeface="Tahoma"/>
                <a:cs typeface="Tahoma"/>
              </a:rPr>
              <a:t>2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45" dirty="0">
                <a:solidFill>
                  <a:srgbClr val="0774A3"/>
                </a:solidFill>
                <a:latin typeface="Tahoma"/>
                <a:cs typeface="Tahoma"/>
              </a:rPr>
              <a:t>(</a:t>
            </a:r>
            <a:r>
              <a:rPr sz="1400" spc="-80" dirty="0">
                <a:solidFill>
                  <a:srgbClr val="0774A3"/>
                </a:solidFill>
                <a:latin typeface="Tahoma"/>
                <a:cs typeface="Tahoma"/>
              </a:rPr>
              <a:t>c</a:t>
            </a: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45" dirty="0">
                <a:solidFill>
                  <a:srgbClr val="0774A3"/>
                </a:solidFill>
                <a:latin typeface="Tahoma"/>
                <a:cs typeface="Tahoma"/>
              </a:rPr>
              <a:t>urs</a:t>
            </a:r>
            <a:r>
              <a:rPr sz="1400" spc="-135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60" dirty="0">
                <a:solidFill>
                  <a:srgbClr val="0774A3"/>
                </a:solidFill>
                <a:latin typeface="Tahoma"/>
                <a:cs typeface="Tahoma"/>
              </a:rPr>
              <a:t>m</a:t>
            </a: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0774A3"/>
                </a:solidFill>
                <a:latin typeface="Tahoma"/>
                <a:cs typeface="Tahoma"/>
              </a:rPr>
              <a:t>yen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165" dirty="0">
                <a:solidFill>
                  <a:srgbClr val="0774A3"/>
                </a:solidFill>
                <a:latin typeface="Tahoma"/>
                <a:cs typeface="Tahoma"/>
              </a:rPr>
              <a:t>2</a:t>
            </a:r>
            <a:r>
              <a:rPr sz="1400" spc="-15" dirty="0">
                <a:solidFill>
                  <a:srgbClr val="0774A3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6032500" y="3762705"/>
            <a:ext cx="1248410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 smtClean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1400" spc="-16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400" spc="-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25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75" dirty="0" err="1" smtClean="0">
                <a:solidFill>
                  <a:srgbClr val="FFFFFF"/>
                </a:solidFill>
                <a:latin typeface="Tahoma"/>
                <a:cs typeface="Tahoma"/>
              </a:rPr>
              <a:t>ançais</a:t>
            </a:r>
            <a:endParaRPr lang="fr-FR" sz="1400" spc="-7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4h en italien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4h en anglais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FFFFFF"/>
                </a:solidFill>
                <a:latin typeface="Tahoma"/>
                <a:cs typeface="Tahoma"/>
              </a:rPr>
              <a:t>1h d’APC*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6032500" y="4841836"/>
            <a:ext cx="1248410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 smtClean="0">
                <a:solidFill>
                  <a:srgbClr val="1D75B1"/>
                </a:solidFill>
                <a:latin typeface="Tahoma"/>
                <a:cs typeface="Tahoma"/>
              </a:rPr>
              <a:t>18</a:t>
            </a:r>
            <a:r>
              <a:rPr sz="1400" spc="-160" dirty="0" smtClean="0">
                <a:solidFill>
                  <a:srgbClr val="1D75B1"/>
                </a:solidFill>
                <a:latin typeface="Tahoma"/>
                <a:cs typeface="Tahoma"/>
              </a:rPr>
              <a:t>h</a:t>
            </a:r>
            <a:r>
              <a:rPr sz="1400" spc="-140" dirty="0" smtClean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sz="1400" spc="-105" dirty="0" err="1">
                <a:solidFill>
                  <a:srgbClr val="1D75B1"/>
                </a:solidFill>
                <a:latin typeface="Tahoma"/>
                <a:cs typeface="Tahoma"/>
              </a:rPr>
              <a:t>en</a:t>
            </a:r>
            <a:r>
              <a:rPr sz="1400" spc="-140" dirty="0">
                <a:solidFill>
                  <a:srgbClr val="1D75B1"/>
                </a:solidFill>
                <a:latin typeface="Tahoma"/>
                <a:cs typeface="Tahoma"/>
              </a:rPr>
              <a:t> </a:t>
            </a:r>
            <a:r>
              <a:rPr sz="1400" spc="-45" dirty="0" err="1" smtClean="0">
                <a:solidFill>
                  <a:srgbClr val="1D75B1"/>
                </a:solidFill>
                <a:latin typeface="Tahoma"/>
                <a:cs typeface="Tahoma"/>
              </a:rPr>
              <a:t>f</a:t>
            </a:r>
            <a:r>
              <a:rPr sz="1400" spc="25" dirty="0" err="1" smtClean="0">
                <a:solidFill>
                  <a:srgbClr val="1D75B1"/>
                </a:solidFill>
                <a:latin typeface="Tahoma"/>
                <a:cs typeface="Tahoma"/>
              </a:rPr>
              <a:t>r</a:t>
            </a:r>
            <a:r>
              <a:rPr sz="1400" spc="-75" dirty="0" err="1" smtClean="0">
                <a:solidFill>
                  <a:srgbClr val="1D75B1"/>
                </a:solidFill>
                <a:latin typeface="Tahoma"/>
                <a:cs typeface="Tahoma"/>
              </a:rPr>
              <a:t>ançais</a:t>
            </a:r>
            <a:endParaRPr lang="fr-FR" sz="1400" spc="-75" dirty="0" smtClean="0">
              <a:solidFill>
                <a:srgbClr val="1D75B1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1D75B1"/>
                </a:solidFill>
                <a:latin typeface="Tahoma"/>
                <a:cs typeface="Tahoma"/>
              </a:rPr>
              <a:t>4h en italien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1D75B1"/>
                </a:solidFill>
                <a:latin typeface="Tahoma"/>
                <a:cs typeface="Tahoma"/>
              </a:rPr>
              <a:t>4h en anglais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spc="-75" dirty="0" smtClean="0">
                <a:solidFill>
                  <a:srgbClr val="1D75B1"/>
                </a:solidFill>
                <a:latin typeface="Tahoma"/>
                <a:cs typeface="Tahoma"/>
              </a:rPr>
              <a:t>1h d’APC*</a:t>
            </a:r>
            <a:endParaRPr sz="1400" dirty="0">
              <a:solidFill>
                <a:srgbClr val="1D75B1"/>
              </a:solidFill>
              <a:latin typeface="Tahoma"/>
              <a:cs typeface="Tahom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937500" y="599122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C63B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fr-FR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APC : Aide pédagogique complémentaire . Soutien scolaire ou projet dans l’une des langues de l’école.</a:t>
            </a:r>
            <a:endParaRPr lang="it-IT" sz="1100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8344" y="3163858"/>
            <a:ext cx="91135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Votre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enfant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arrive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au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collège,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avec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repères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identifiés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dernière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année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>
                <a:solidFill>
                  <a:srgbClr val="0074A0"/>
                </a:solidFill>
                <a:latin typeface="Lucida Sans Unicode"/>
                <a:cs typeface="Lucida Sans Unicode"/>
              </a:rPr>
              <a:t>CM2,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vous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serez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invités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participer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réunions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présentation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préparation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l’entré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6ème.</a:t>
            </a:r>
            <a:endParaRPr sz="1800">
              <a:latin typeface="Lucida Sans Unicode"/>
              <a:cs typeface="Lucida Sans Unicode"/>
            </a:endParaRPr>
          </a:p>
          <a:p>
            <a:pPr marL="216535" marR="215900" algn="ctr">
              <a:lnSpc>
                <a:spcPct val="100000"/>
              </a:lnSpc>
            </a:pP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l’interne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l’Etablissement,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enseignants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0074A0"/>
                </a:solidFill>
                <a:latin typeface="Lucida Sans Unicode"/>
                <a:cs typeface="Lucida Sans Unicode"/>
              </a:rPr>
              <a:t>CM2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participent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réunions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(école-collège)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avec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professeurs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collège.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4633" y="2180426"/>
            <a:ext cx="4744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5" dirty="0"/>
              <a:t>E</a:t>
            </a:r>
            <a:r>
              <a:rPr spc="-50" dirty="0"/>
              <a:t>t</a:t>
            </a:r>
            <a:r>
              <a:rPr spc="-385" dirty="0"/>
              <a:t> </a:t>
            </a:r>
            <a:r>
              <a:rPr spc="-200" dirty="0"/>
              <a:t>ap</a:t>
            </a:r>
            <a:r>
              <a:rPr spc="-170" dirty="0"/>
              <a:t>r</a:t>
            </a:r>
            <a:r>
              <a:rPr spc="-310" dirty="0"/>
              <a:t>è</a:t>
            </a:r>
            <a:r>
              <a:rPr spc="-204" dirty="0"/>
              <a:t>s</a:t>
            </a:r>
            <a:r>
              <a:rPr spc="-385" dirty="0"/>
              <a:t> </a:t>
            </a:r>
            <a:r>
              <a:rPr spc="-60" dirty="0"/>
              <a:t>l’</a:t>
            </a:r>
            <a:r>
              <a:rPr spc="-265" dirty="0"/>
              <a:t>é</a:t>
            </a:r>
            <a:r>
              <a:rPr spc="-275" dirty="0"/>
              <a:t>c</a:t>
            </a:r>
            <a:r>
              <a:rPr spc="-190" dirty="0"/>
              <a:t>ole</a:t>
            </a:r>
            <a:r>
              <a:rPr spc="-390" dirty="0"/>
              <a:t> </a:t>
            </a:r>
            <a:r>
              <a:rPr spc="-125" dirty="0"/>
              <a:t>pr</a:t>
            </a:r>
            <a:r>
              <a:rPr spc="-100" dirty="0"/>
              <a:t>imai</a:t>
            </a:r>
            <a:r>
              <a:rPr spc="-120" dirty="0"/>
              <a:t>r</a:t>
            </a:r>
            <a:r>
              <a:rPr spc="-325" dirty="0"/>
              <a:t>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7528" y="3163870"/>
            <a:ext cx="89325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110" indent="-134620">
              <a:lnSpc>
                <a:spcPct val="100000"/>
              </a:lnSpc>
              <a:spcBef>
                <a:spcPts val="100"/>
              </a:spcBef>
              <a:buChar char="•"/>
              <a:tabLst>
                <a:tab pos="880744" algn="l"/>
              </a:tabLst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espaces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numériques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travail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40" dirty="0">
                <a:solidFill>
                  <a:srgbClr val="0074A0"/>
                </a:solidFill>
                <a:latin typeface="Lucida Sans Unicode"/>
                <a:cs typeface="Lucida Sans Unicode"/>
              </a:rPr>
              <a:t>(ENT),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cahier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texte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numérique</a:t>
            </a:r>
            <a:endParaRPr sz="1800">
              <a:latin typeface="Lucida Sans Unicode"/>
              <a:cs typeface="Lucida Sans Unicode"/>
            </a:endParaRPr>
          </a:p>
          <a:p>
            <a:pPr marL="1163320" lvl="1" indent="-134620">
              <a:lnSpc>
                <a:spcPct val="100000"/>
              </a:lnSpc>
              <a:buChar char="•"/>
              <a:tabLst>
                <a:tab pos="1163955" algn="l"/>
              </a:tabLst>
            </a:pPr>
            <a:r>
              <a:rPr sz="1800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Un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suivi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scolaire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votre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enfant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internet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(notes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absences)</a:t>
            </a:r>
            <a:endParaRPr sz="1800">
              <a:latin typeface="Lucida Sans Unicode"/>
              <a:cs typeface="Lucida Sans Unicode"/>
            </a:endParaRPr>
          </a:p>
          <a:p>
            <a:pPr marL="686435" marR="542925" indent="-686435">
              <a:lnSpc>
                <a:spcPct val="100000"/>
              </a:lnSpc>
              <a:buChar char="•"/>
              <a:tabLst>
                <a:tab pos="686435" algn="l"/>
              </a:tabLst>
            </a:pPr>
            <a:r>
              <a:rPr sz="1800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Un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cours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d’histoire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l’art,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donnant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connaître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richesse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patrimoine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culturel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florentin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toscan</a:t>
            </a:r>
            <a:endParaRPr sz="1800">
              <a:latin typeface="Lucida Sans Unicode"/>
              <a:cs typeface="Lucida Sans Unicode"/>
            </a:endParaRPr>
          </a:p>
          <a:p>
            <a:pPr marL="147320" marR="5080" indent="-147320">
              <a:lnSpc>
                <a:spcPct val="100000"/>
              </a:lnSpc>
              <a:buChar char="•"/>
              <a:tabLst>
                <a:tab pos="147320" algn="l"/>
              </a:tabLst>
            </a:pPr>
            <a:r>
              <a:rPr sz="1800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Un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enseignement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Intégré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74A0"/>
                </a:solidFill>
                <a:latin typeface="Lucida Sans Unicode"/>
                <a:cs typeface="Lucida Sans Unicode"/>
              </a:rPr>
              <a:t>Science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Technologie: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mise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œuvre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démarche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d'investigation,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caractéristique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pratiques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scientifiques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technologiques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356" y="2180426"/>
            <a:ext cx="3754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95" dirty="0"/>
              <a:t>E</a:t>
            </a:r>
            <a:r>
              <a:rPr spc="-260" dirty="0"/>
              <a:t>n</a:t>
            </a:r>
            <a:r>
              <a:rPr spc="-385" dirty="0"/>
              <a:t> </a:t>
            </a:r>
            <a:r>
              <a:rPr spc="-190" dirty="0"/>
              <a:t>6</a:t>
            </a:r>
            <a:r>
              <a:rPr spc="-385" dirty="0"/>
              <a:t>èm</a:t>
            </a:r>
            <a:r>
              <a:rPr spc="-295" dirty="0"/>
              <a:t>e</a:t>
            </a:r>
            <a:r>
              <a:rPr spc="-390" dirty="0"/>
              <a:t> </a:t>
            </a:r>
            <a:r>
              <a:rPr spc="-345" dirty="0"/>
              <a:t>a</a:t>
            </a:r>
            <a:r>
              <a:rPr spc="-260" dirty="0"/>
              <a:t>u</a:t>
            </a:r>
            <a:r>
              <a:rPr spc="-385" dirty="0"/>
              <a:t> </a:t>
            </a:r>
            <a:r>
              <a:rPr spc="-220" dirty="0"/>
              <a:t>c</a:t>
            </a:r>
            <a:r>
              <a:rPr spc="-185" dirty="0"/>
              <a:t>ollège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404" y="0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6900" y="809625"/>
            <a:ext cx="5521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5" dirty="0"/>
              <a:t>L</a:t>
            </a:r>
            <a:r>
              <a:rPr spc="-310" dirty="0"/>
              <a:t>e</a:t>
            </a:r>
            <a:r>
              <a:rPr spc="-204" dirty="0"/>
              <a:t>s</a:t>
            </a:r>
            <a:r>
              <a:rPr spc="-385" dirty="0"/>
              <a:t> </a:t>
            </a:r>
            <a:r>
              <a:rPr spc="-190" dirty="0" err="1"/>
              <a:t>ho</a:t>
            </a:r>
            <a:r>
              <a:rPr spc="-135" dirty="0" err="1"/>
              <a:t>r</a:t>
            </a:r>
            <a:r>
              <a:rPr spc="-55" dirty="0" err="1"/>
              <a:t>ai</a:t>
            </a:r>
            <a:r>
              <a:rPr spc="-90" dirty="0" err="1"/>
              <a:t>r</a:t>
            </a:r>
            <a:r>
              <a:rPr spc="-310" dirty="0" err="1"/>
              <a:t>e</a:t>
            </a:r>
            <a:r>
              <a:rPr spc="-204" dirty="0" err="1"/>
              <a:t>s</a:t>
            </a:r>
            <a:r>
              <a:rPr spc="-385" dirty="0"/>
              <a:t> </a:t>
            </a:r>
            <a:r>
              <a:rPr lang="fr-FR" spc="-285" dirty="0" smtClean="0"/>
              <a:t>au collège</a:t>
            </a:r>
            <a:endParaRPr spc="-355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28622" t="25930" r="28622" b="19596"/>
          <a:stretch/>
        </p:blipFill>
        <p:spPr>
          <a:xfrm>
            <a:off x="1841499" y="1693183"/>
            <a:ext cx="6816725" cy="4885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1929" y="3163870"/>
            <a:ext cx="986536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165" marR="797560" indent="-939165">
              <a:lnSpc>
                <a:spcPct val="100000"/>
              </a:lnSpc>
              <a:spcBef>
                <a:spcPts val="100"/>
              </a:spcBef>
              <a:buChar char="•"/>
              <a:tabLst>
                <a:tab pos="939165" algn="l"/>
              </a:tabLst>
            </a:pP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Crée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1976,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lycée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Victor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Hugo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Florence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un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établissement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scolaire </a:t>
            </a:r>
            <a:r>
              <a:rPr sz="1800" spc="-55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d’enseignemen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français.</a:t>
            </a:r>
            <a:endParaRPr sz="1800">
              <a:latin typeface="Lucida Sans Unicode"/>
              <a:cs typeface="Lucida Sans Unicode"/>
            </a:endParaRPr>
          </a:p>
          <a:p>
            <a:pPr marL="147320" marR="5080" indent="-147320">
              <a:lnSpc>
                <a:spcPct val="100000"/>
              </a:lnSpc>
              <a:buChar char="•"/>
              <a:tabLst>
                <a:tab pos="147320" algn="l"/>
              </a:tabLst>
            </a:pPr>
            <a:r>
              <a:rPr sz="1800" spc="45" dirty="0">
                <a:solidFill>
                  <a:srgbClr val="0074A0"/>
                </a:solidFill>
                <a:latin typeface="Lucida Sans Unicode"/>
                <a:cs typeface="Lucida Sans Unicode"/>
              </a:rPr>
              <a:t>Il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homologué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ministère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l’Education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nationale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il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répond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10" dirty="0">
                <a:solidFill>
                  <a:srgbClr val="0074A0"/>
                </a:solidFill>
                <a:latin typeface="Lucida Sans Unicode"/>
                <a:cs typeface="Lucida Sans Unicode"/>
              </a:rPr>
              <a:t>aux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obligations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pédagogiques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réglementaire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françaises.</a:t>
            </a:r>
            <a:endParaRPr sz="1800">
              <a:latin typeface="Lucida Sans Unicode"/>
              <a:cs typeface="Lucida Sans Unicode"/>
            </a:endParaRPr>
          </a:p>
          <a:p>
            <a:pPr marL="1386205" lvl="1" indent="-134620">
              <a:lnSpc>
                <a:spcPct val="100000"/>
              </a:lnSpc>
              <a:buChar char="•"/>
              <a:tabLst>
                <a:tab pos="1386840" algn="l"/>
              </a:tabLst>
            </a:pPr>
            <a:r>
              <a:rPr sz="1800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lycée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Victor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Hugo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appartient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Mission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Laïque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50" dirty="0">
                <a:solidFill>
                  <a:srgbClr val="0074A0"/>
                </a:solidFill>
                <a:latin typeface="Lucida Sans Unicode"/>
                <a:cs typeface="Lucida Sans Unicode"/>
              </a:rPr>
              <a:t>(MLF).</a:t>
            </a:r>
            <a:endParaRPr sz="1800">
              <a:latin typeface="Lucida Sans Unicode"/>
              <a:cs typeface="Lucida Sans Unicode"/>
            </a:endParaRPr>
          </a:p>
          <a:p>
            <a:pPr marL="213360" indent="-134620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Mission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Laïque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une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association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but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non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lucratif,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créée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1902.</a:t>
            </a:r>
            <a:endParaRPr sz="1800">
              <a:latin typeface="Lucida Sans Unicode"/>
              <a:cs typeface="Lucida Sans Unicode"/>
            </a:endParaRPr>
          </a:p>
          <a:p>
            <a:pPr marL="1088390" lvl="1" indent="-134620">
              <a:lnSpc>
                <a:spcPct val="100000"/>
              </a:lnSpc>
              <a:buChar char="•"/>
              <a:tabLst>
                <a:tab pos="1089025" algn="l"/>
              </a:tabLst>
            </a:pPr>
            <a:r>
              <a:rPr sz="1800" spc="-10" dirty="0">
                <a:solidFill>
                  <a:srgbClr val="0074A0"/>
                </a:solidFill>
                <a:latin typeface="Lucida Sans Unicode"/>
                <a:cs typeface="Lucida Sans Unicode"/>
              </a:rPr>
              <a:t>Cette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association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gère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74A0"/>
                </a:solidFill>
                <a:latin typeface="Lucida Sans Unicode"/>
                <a:cs typeface="Lucida Sans Unicode"/>
              </a:rPr>
              <a:t>110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établissements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scolaires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monde,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situés</a:t>
            </a:r>
            <a:endParaRPr sz="1800">
              <a:latin typeface="Lucida Sans Unicode"/>
              <a:cs typeface="Lucida Sans Unicode"/>
            </a:endParaRPr>
          </a:p>
          <a:p>
            <a:pPr marL="3973195" marR="334010" indent="-3630929">
              <a:lnSpc>
                <a:spcPct val="100000"/>
              </a:lnSpc>
            </a:pP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 </a:t>
            </a:r>
            <a:r>
              <a:rPr sz="1800" dirty="0">
                <a:solidFill>
                  <a:srgbClr val="0074A0"/>
                </a:solidFill>
                <a:latin typeface="Lucida Sans Unicode"/>
                <a:cs typeface="Lucida Sans Unicode"/>
              </a:rPr>
              <a:t>39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pays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74A0"/>
                </a:solidFill>
                <a:latin typeface="Lucida Sans Unicode"/>
                <a:cs typeface="Lucida Sans Unicode"/>
              </a:rPr>
              <a:t>(Etats-Unis,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Royaume-Uni,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Espagne,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Maroc,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Grèce,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Liban,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Côte-d’Ivoire,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0074A0"/>
                </a:solidFill>
                <a:latin typeface="Lucida Sans Unicode"/>
                <a:cs typeface="Lucida Sans Unicode"/>
              </a:rPr>
              <a:t>Golfe,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Chine,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etc.).</a:t>
            </a:r>
            <a:endParaRPr sz="1800">
              <a:latin typeface="Lucida Sans Unicode"/>
              <a:cs typeface="Lucida Sans Unicode"/>
            </a:endParaRPr>
          </a:p>
          <a:p>
            <a:pPr marL="1510030" lvl="2" indent="-134620">
              <a:lnSpc>
                <a:spcPct val="100000"/>
              </a:lnSpc>
              <a:buChar char="•"/>
              <a:tabLst>
                <a:tab pos="1510665" algn="l"/>
              </a:tabLst>
            </a:pPr>
            <a:r>
              <a:rPr sz="1800" spc="-10" dirty="0">
                <a:solidFill>
                  <a:srgbClr val="0074A0"/>
                </a:solidFill>
                <a:latin typeface="Lucida Sans Unicode"/>
                <a:cs typeface="Lucida Sans Unicode"/>
              </a:rPr>
              <a:t>Cette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association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reconnue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d’utilité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publique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par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l’Etat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français.</a:t>
            </a:r>
            <a:endParaRPr sz="1800">
              <a:latin typeface="Lucida Sans Unicode"/>
              <a:cs typeface="Lucida Sans Unicode"/>
            </a:endParaRPr>
          </a:p>
          <a:p>
            <a:pPr marL="1202055" indent="-134620">
              <a:lnSpc>
                <a:spcPct val="100000"/>
              </a:lnSpc>
              <a:buChar char="•"/>
              <a:tabLst>
                <a:tab pos="1202690" algn="l"/>
              </a:tabLst>
            </a:pPr>
            <a:r>
              <a:rPr sz="1800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Ell</a:t>
            </a: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n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reçoi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aucune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subventio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(n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i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l’Eta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5" dirty="0">
                <a:solidFill>
                  <a:srgbClr val="0074A0"/>
                </a:solidFill>
                <a:latin typeface="Lucida Sans Unicode"/>
                <a:cs typeface="Lucida Sans Unicode"/>
              </a:rPr>
              <a:t>n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i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l’Eta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italien).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0643" y="2180426"/>
            <a:ext cx="4269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5" dirty="0"/>
              <a:t>L</a:t>
            </a:r>
            <a:r>
              <a:rPr spc="-325" dirty="0"/>
              <a:t>e</a:t>
            </a:r>
            <a:r>
              <a:rPr spc="-390" dirty="0"/>
              <a:t> </a:t>
            </a:r>
            <a:r>
              <a:rPr spc="70" dirty="0"/>
              <a:t>l</a:t>
            </a:r>
            <a:r>
              <a:rPr spc="-285" dirty="0"/>
              <a:t>y</a:t>
            </a:r>
            <a:r>
              <a:rPr spc="-220" dirty="0"/>
              <a:t>c</a:t>
            </a:r>
            <a:r>
              <a:rPr spc="-330" dirty="0"/>
              <a:t>é</a:t>
            </a:r>
            <a:r>
              <a:rPr spc="-325" dirty="0"/>
              <a:t>e</a:t>
            </a:r>
            <a:r>
              <a:rPr spc="-390" dirty="0"/>
              <a:t> </a:t>
            </a:r>
            <a:r>
              <a:rPr spc="-229" dirty="0"/>
              <a:t>e</a:t>
            </a:r>
            <a:r>
              <a:rPr spc="-145" dirty="0"/>
              <a:t>t</a:t>
            </a:r>
            <a:r>
              <a:rPr spc="-390" dirty="0"/>
              <a:t> </a:t>
            </a:r>
            <a:r>
              <a:rPr spc="-210" dirty="0"/>
              <a:t>s</a:t>
            </a:r>
            <a:r>
              <a:rPr spc="-290" dirty="0"/>
              <a:t>on</a:t>
            </a:r>
            <a:r>
              <a:rPr spc="-390" dirty="0"/>
              <a:t> </a:t>
            </a:r>
            <a:r>
              <a:rPr spc="45" dirty="0"/>
              <a:t>r</a:t>
            </a:r>
            <a:r>
              <a:rPr spc="-310" dirty="0"/>
              <a:t>é</a:t>
            </a:r>
            <a:r>
              <a:rPr spc="-210" dirty="0"/>
              <a:t>s</a:t>
            </a:r>
            <a:r>
              <a:rPr spc="-345" dirty="0"/>
              <a:t>ea</a:t>
            </a:r>
            <a:r>
              <a:rPr spc="-260" dirty="0"/>
              <a:t>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9013906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5074" y="2180439"/>
            <a:ext cx="5127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5" dirty="0"/>
              <a:t>L</a:t>
            </a:r>
            <a:r>
              <a:rPr spc="-310" dirty="0"/>
              <a:t>e</a:t>
            </a:r>
            <a:r>
              <a:rPr spc="-204" dirty="0"/>
              <a:t>s</a:t>
            </a:r>
            <a:r>
              <a:rPr spc="-385" dirty="0"/>
              <a:t> </a:t>
            </a:r>
            <a:r>
              <a:rPr spc="45" dirty="0"/>
              <a:t>r</a:t>
            </a:r>
            <a:r>
              <a:rPr spc="-310" dirty="0"/>
              <a:t>é</a:t>
            </a:r>
            <a:r>
              <a:rPr spc="-215" dirty="0"/>
              <a:t>s</a:t>
            </a:r>
            <a:r>
              <a:rPr spc="-125" dirty="0"/>
              <a:t>ult</a:t>
            </a:r>
            <a:r>
              <a:rPr spc="-185" dirty="0"/>
              <a:t>a</a:t>
            </a:r>
            <a:r>
              <a:rPr spc="-125" dirty="0"/>
              <a:t>ts</a:t>
            </a:r>
            <a:r>
              <a:rPr spc="-385" dirty="0"/>
              <a:t> </a:t>
            </a:r>
            <a:r>
              <a:rPr spc="-350" dirty="0"/>
              <a:t>a</a:t>
            </a:r>
            <a:r>
              <a:rPr spc="-275" dirty="0"/>
              <a:t>u</a:t>
            </a:r>
            <a:r>
              <a:rPr spc="-240" dirty="0"/>
              <a:t>x</a:t>
            </a:r>
            <a:r>
              <a:rPr spc="-385" dirty="0"/>
              <a:t> e</a:t>
            </a:r>
            <a:r>
              <a:rPr spc="-270" dirty="0"/>
              <a:t>x</a:t>
            </a:r>
            <a:r>
              <a:rPr spc="-340" dirty="0"/>
              <a:t>ame</a:t>
            </a:r>
            <a:r>
              <a:rPr spc="-305" dirty="0"/>
              <a:t>n</a:t>
            </a:r>
            <a:r>
              <a:rPr spc="-204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0914" y="3214658"/>
            <a:ext cx="898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 indent="-1257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774A3"/>
                </a:solidFill>
                <a:latin typeface="Lucida Sans Unicode"/>
                <a:cs typeface="Lucida Sans Unicode"/>
              </a:rPr>
              <a:t>Breve</a:t>
            </a:r>
            <a:r>
              <a:rPr sz="1400" spc="5" dirty="0">
                <a:solidFill>
                  <a:srgbClr val="0774A3"/>
                </a:solidFill>
                <a:latin typeface="Lucida Sans Unicode"/>
                <a:cs typeface="Lucida Sans Unicode"/>
              </a:rPr>
              <a:t>t</a:t>
            </a:r>
            <a:r>
              <a:rPr sz="1400" spc="-65" dirty="0">
                <a:solidFill>
                  <a:srgbClr val="0774A3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0774A3"/>
                </a:solidFill>
                <a:latin typeface="Lucida Sans Unicode"/>
                <a:cs typeface="Lucida Sans Unicode"/>
              </a:rPr>
              <a:t>des  </a:t>
            </a:r>
            <a:r>
              <a:rPr sz="1400" spc="-35" dirty="0">
                <a:solidFill>
                  <a:srgbClr val="0774A3"/>
                </a:solidFill>
                <a:latin typeface="Lucida Sans Unicode"/>
                <a:cs typeface="Lucida Sans Unicode"/>
              </a:rPr>
              <a:t>collèges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0672" y="3216436"/>
            <a:ext cx="1076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774A3"/>
                </a:solidFill>
                <a:latin typeface="Lucida Sans Unicode"/>
                <a:cs typeface="Lucida Sans Unicode"/>
              </a:rPr>
              <a:t>Baccalauréat  </a:t>
            </a:r>
            <a:r>
              <a:rPr sz="1400" spc="-35" dirty="0">
                <a:solidFill>
                  <a:srgbClr val="0774A3"/>
                </a:solidFill>
                <a:latin typeface="Lucida Sans Unicode"/>
                <a:cs typeface="Lucida Sans Unicode"/>
              </a:rPr>
              <a:t>français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292" y="3216436"/>
            <a:ext cx="748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730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774A3"/>
                </a:solidFill>
                <a:latin typeface="Lucida Sans Unicode"/>
                <a:cs typeface="Lucida Sans Unicode"/>
              </a:rPr>
              <a:t>Maturitá </a:t>
            </a:r>
            <a:r>
              <a:rPr sz="1400" spc="-430" dirty="0">
                <a:solidFill>
                  <a:srgbClr val="0774A3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0774A3"/>
                </a:solidFill>
                <a:latin typeface="Lucida Sans Unicode"/>
                <a:cs typeface="Lucida Sans Unicode"/>
              </a:rPr>
              <a:t>italienne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2470" y="379128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2022-2023                              100%                      100%                      100%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1D75B1"/>
                </a:solidFill>
              </a:rPr>
              <a:t>2021-2022                              100%                      100%                      100%</a:t>
            </a:r>
          </a:p>
          <a:p>
            <a:endParaRPr lang="fr-FR" b="1" dirty="0">
              <a:solidFill>
                <a:srgbClr val="1D75B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2020-2021                              100%                      100%                       100%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05"/>
            <a:ext cx="9296068" cy="7556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12217" y="1543803"/>
            <a:ext cx="21399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Âge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31205"/>
              </p:ext>
            </p:extLst>
          </p:nvPr>
        </p:nvGraphicFramePr>
        <p:xfrm>
          <a:off x="1393458" y="2021607"/>
          <a:ext cx="8029901" cy="4860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228"/>
                <a:gridCol w="1768227"/>
                <a:gridCol w="1434500"/>
                <a:gridCol w="1576301"/>
                <a:gridCol w="1300613"/>
                <a:gridCol w="1015032"/>
              </a:tblGrid>
              <a:tr h="215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Ecole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Cycle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Niveau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Ecole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Niveau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2540" marB="0"/>
                </a:tc>
              </a:tr>
              <a:tr h="2737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TPS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Crèche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902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9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PS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anno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690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anno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</a:tr>
              <a:tr h="28211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3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GS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4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Maternelle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3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anno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8211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CP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5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</a:t>
                      </a:r>
                      <a:r>
                        <a:rPr lang="fr-FR" sz="1050" spc="-5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ent</a:t>
                      </a:r>
                      <a:r>
                        <a:rPr sz="10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spc="-1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</a:tr>
              <a:tr h="26902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CE1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5" dirty="0" smtClean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5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 smtClean="0">
                          <a:solidFill>
                            <a:srgbClr val="0075A0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6902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CE2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</a:tr>
              <a:tr h="292524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3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CM1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92524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CM2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Elementaire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elemen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6675" marB="0"/>
                </a:tc>
              </a:tr>
              <a:tr h="26902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2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8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6ème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media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6902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</a:tr>
              <a:tr h="28211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727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3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medi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821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Collège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702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3ème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699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</a:tr>
              <a:tr h="538041">
                <a:tc>
                  <a:txBody>
                    <a:bodyPr/>
                    <a:lstStyle/>
                    <a:p>
                      <a:pPr marL="198120" indent="-149860">
                        <a:lnSpc>
                          <a:spcPct val="100000"/>
                        </a:lnSpc>
                        <a:spcBef>
                          <a:spcPts val="480"/>
                        </a:spcBef>
                        <a:buAutoNum type="arabicPlain" startAt="15"/>
                        <a:tabLst>
                          <a:tab pos="198755" algn="l"/>
                        </a:tabLst>
                      </a:pPr>
                      <a:r>
                        <a:rPr sz="1050" spc="-7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ans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196215" indent="-153670">
                        <a:lnSpc>
                          <a:spcPct val="100000"/>
                        </a:lnSpc>
                        <a:spcBef>
                          <a:spcPts val="720"/>
                        </a:spcBef>
                        <a:buAutoNum type="arabicPlain" startAt="15"/>
                        <a:tabLst>
                          <a:tab pos="196850" algn="l"/>
                        </a:tabLst>
                      </a:pPr>
                      <a:r>
                        <a:rPr sz="1050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  <a:p>
                      <a:pPr marL="53086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7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Seconde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Première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2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5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82515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7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Terminale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spc="-6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0774A3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60960" marB="0"/>
                </a:tc>
              </a:tr>
              <a:tr h="223936">
                <a:tc>
                  <a:txBody>
                    <a:bodyPr/>
                    <a:lstStyle/>
                    <a:p>
                      <a:pPr marL="50165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537845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Lycée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215"/>
                        </a:lnSpc>
                        <a:spcBef>
                          <a:spcPts val="450"/>
                        </a:spcBef>
                      </a:pPr>
                      <a:r>
                        <a:rPr sz="105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°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</a:t>
                      </a:r>
                      <a:r>
                        <a:rPr sz="105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eo</a:t>
                      </a:r>
                      <a:endParaRPr sz="1050" dirty="0">
                        <a:latin typeface="Tahoma"/>
                        <a:cs typeface="Tahoma"/>
                      </a:endParaRPr>
                    </a:p>
                  </a:txBody>
                  <a:tcPr marL="0" marR="0" marT="5715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303007" y="1543847"/>
            <a:ext cx="91122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Sy</a:t>
            </a:r>
            <a:r>
              <a:rPr sz="105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èm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50" spc="-55" dirty="0">
                <a:solidFill>
                  <a:srgbClr val="FFFFFF"/>
                </a:solidFill>
                <a:latin typeface="Tahoma"/>
                <a:cs typeface="Tahoma"/>
              </a:rPr>
              <a:t>ançai</a:t>
            </a:r>
            <a:r>
              <a:rPr sz="1050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70252" y="1534130"/>
            <a:ext cx="82169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Sy</a:t>
            </a:r>
            <a:r>
              <a:rPr sz="1050" spc="-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èm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ahoma"/>
                <a:cs typeface="Tahoma"/>
              </a:rPr>
              <a:t>ital</a:t>
            </a:r>
            <a:r>
              <a:rPr sz="1050" spc="-40" dirty="0">
                <a:solidFill>
                  <a:srgbClr val="FFFFFF"/>
                </a:solidFill>
                <a:latin typeface="Tahoma"/>
                <a:cs typeface="Tahoma"/>
              </a:rPr>
              <a:t>ien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826212" y="236171"/>
            <a:ext cx="7724439" cy="1107996"/>
          </a:xfrm>
        </p:spPr>
        <p:txBody>
          <a:bodyPr/>
          <a:lstStyle/>
          <a:p>
            <a:pPr algn="ctr"/>
            <a:r>
              <a:rPr lang="fr-FR" sz="3600" dirty="0" smtClean="0"/>
              <a:t>Comparaison entre système éducatif français et italien</a:t>
            </a:r>
            <a:endParaRPr lang="it-IT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8899" y="3163858"/>
            <a:ext cx="99898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toute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petite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grande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section,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enfants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apprennent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vivre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ensemble,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communiquer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avec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adultes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autres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enfants</a:t>
            </a:r>
            <a:r>
              <a:rPr lang="fr-FR"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 à devenir élève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  <a:p>
            <a:pPr marL="60325" algn="ctr">
              <a:lnSpc>
                <a:spcPct val="100000"/>
              </a:lnSpc>
            </a:pP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Ils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découvrent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monde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qui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entoure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préparent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leur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rentrée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élémentaire.</a:t>
            </a:r>
            <a:endParaRPr sz="1800" dirty="0">
              <a:latin typeface="Lucida Sans Unicode"/>
              <a:cs typeface="Lucida Sans Unicode"/>
            </a:endParaRPr>
          </a:p>
          <a:p>
            <a:pPr marL="64135" algn="ctr">
              <a:lnSpc>
                <a:spcPct val="100000"/>
              </a:lnSpc>
            </a:pPr>
            <a:r>
              <a:rPr sz="1800" spc="10" dirty="0">
                <a:solidFill>
                  <a:srgbClr val="0074A0"/>
                </a:solidFill>
                <a:latin typeface="Lucida Sans Unicode"/>
                <a:cs typeface="Lucida Sans Unicode"/>
              </a:rPr>
              <a:t>Il</a:t>
            </a:r>
            <a:r>
              <a:rPr sz="1800" spc="30" dirty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peuvent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0074A0"/>
                </a:solidFill>
                <a:latin typeface="Lucida Sans Unicode"/>
                <a:cs typeface="Lucida Sans Unicode"/>
              </a:rPr>
              <a:t>y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être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accueillis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partir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trois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ans.</a:t>
            </a:r>
            <a:endParaRPr sz="1800" dirty="0">
              <a:latin typeface="Lucida Sans Unicode"/>
              <a:cs typeface="Lucida Sans Unicode"/>
            </a:endParaRPr>
          </a:p>
          <a:p>
            <a:pPr marL="824865" marR="817880" algn="ctr">
              <a:lnSpc>
                <a:spcPct val="100000"/>
              </a:lnSpc>
            </a:pP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Ils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peuvent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également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être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admis</a:t>
            </a: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à l’école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b="1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</a:t>
            </a:r>
            <a:r>
              <a:rPr sz="1800" b="1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b="1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b="1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b="1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limite</a:t>
            </a:r>
            <a:r>
              <a:rPr sz="1800" b="1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b="1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b="1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b="1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places</a:t>
            </a:r>
            <a:r>
              <a:rPr sz="1800" b="1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b="1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disponibles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s’ils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ont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atteint 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l’âge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 </a:t>
            </a:r>
            <a:r>
              <a:rPr sz="1800" spc="-10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deux</a:t>
            </a:r>
            <a:r>
              <a:rPr sz="1800" spc="-10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ans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et 4 mois (</a:t>
            </a:r>
            <a:r>
              <a:rPr lang="fr-FR" sz="1800" b="1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nés avant le 30 avril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)</a:t>
            </a:r>
            <a:r>
              <a:rPr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au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jour de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rentrée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scolaire,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 condition </a:t>
            </a:r>
            <a:r>
              <a:rPr sz="1800" spc="-8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qu’ils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soient</a:t>
            </a:r>
            <a:r>
              <a:rPr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physiologiquement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prêts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fréquenter.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8181" y="2180426"/>
            <a:ext cx="7075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44" dirty="0"/>
              <a:t>L</a:t>
            </a:r>
            <a:r>
              <a:rPr spc="-60" dirty="0"/>
              <a:t>’</a:t>
            </a:r>
            <a:r>
              <a:rPr spc="-265" dirty="0"/>
              <a:t>é</a:t>
            </a:r>
            <a:r>
              <a:rPr spc="-275" dirty="0"/>
              <a:t>c</a:t>
            </a:r>
            <a:r>
              <a:rPr spc="-190" dirty="0"/>
              <a:t>ole</a:t>
            </a:r>
            <a:r>
              <a:rPr spc="-390" dirty="0"/>
              <a:t> </a:t>
            </a:r>
            <a:r>
              <a:rPr spc="-365" dirty="0"/>
              <a:t>ma</a:t>
            </a:r>
            <a:r>
              <a:rPr spc="-114" dirty="0"/>
              <a:t>t</a:t>
            </a:r>
            <a:r>
              <a:rPr spc="-145" dirty="0"/>
              <a:t>e</a:t>
            </a:r>
            <a:r>
              <a:rPr spc="-140" dirty="0"/>
              <a:t>r</a:t>
            </a:r>
            <a:r>
              <a:rPr spc="-150" dirty="0"/>
              <a:t>nelle</a:t>
            </a:r>
            <a:r>
              <a:rPr spc="-385" dirty="0"/>
              <a:t> </a:t>
            </a:r>
            <a:r>
              <a:rPr spc="-285" dirty="0"/>
              <a:t>e</a:t>
            </a:r>
            <a:r>
              <a:rPr spc="-300" dirty="0"/>
              <a:t>n</a:t>
            </a:r>
            <a:r>
              <a:rPr spc="-390" dirty="0"/>
              <a:t> </a:t>
            </a:r>
            <a:r>
              <a:rPr spc="-240" dirty="0"/>
              <a:t>quelque</a:t>
            </a:r>
            <a:r>
              <a:rPr spc="-204" dirty="0"/>
              <a:t>s</a:t>
            </a:r>
            <a:r>
              <a:rPr spc="-385" dirty="0"/>
              <a:t> </a:t>
            </a:r>
            <a:r>
              <a:rPr spc="-445" dirty="0"/>
              <a:t>m</a:t>
            </a:r>
            <a:r>
              <a:rPr spc="-305" dirty="0"/>
              <a:t>o</a:t>
            </a:r>
            <a:r>
              <a:rPr spc="-125" dirty="0"/>
              <a:t>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5526" y="3163858"/>
            <a:ext cx="96393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64135"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maternelle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première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étape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garantir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réussite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tous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au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sein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00" dirty="0">
                <a:solidFill>
                  <a:srgbClr val="0074A0"/>
                </a:solidFill>
                <a:latin typeface="Lucida Sans Unicode"/>
                <a:cs typeface="Lucida Sans Unicode"/>
              </a:rPr>
              <a:t>d’un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école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juste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tou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exigeante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chacun.</a:t>
            </a:r>
            <a:endParaRPr sz="1800" dirty="0">
              <a:latin typeface="Lucida Sans Unicode"/>
              <a:cs typeface="Lucida Sans Unicode"/>
            </a:endParaRPr>
          </a:p>
          <a:p>
            <a:pPr marL="63500" algn="ctr">
              <a:lnSpc>
                <a:spcPct val="100000"/>
              </a:lnSpc>
            </a:pP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C’</a:t>
            </a:r>
            <a:r>
              <a:rPr sz="1800" spc="-2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est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une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école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bienveillante.</a:t>
            </a:r>
            <a:endParaRPr sz="1800" dirty="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</a:pP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Elle </a:t>
            </a:r>
            <a:r>
              <a:rPr sz="1800" spc="-4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établit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fondements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éducatifs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pédagogiques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sur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lesquels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s’appuient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se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développent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futurs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apprentissages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élèves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l’ensemble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leur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scolarité.</a:t>
            </a:r>
            <a:endParaRPr sz="1800" dirty="0">
              <a:latin typeface="Lucida Sans Unicode"/>
              <a:cs typeface="Lucida Sans Unicode"/>
            </a:endParaRPr>
          </a:p>
          <a:p>
            <a:pPr marL="2387600" indent="-134620">
              <a:lnSpc>
                <a:spcPct val="100000"/>
              </a:lnSpc>
              <a:buChar char="•"/>
              <a:tabLst>
                <a:tab pos="2388235" algn="l"/>
              </a:tabLst>
            </a:pP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mobiliser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langage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toutes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ses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dimensions</a:t>
            </a:r>
            <a:r>
              <a:rPr lang="fr-FR"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(oral, écrit, langage du corps, des émotions…)</a:t>
            </a:r>
            <a:endParaRPr sz="1800" dirty="0">
              <a:latin typeface="Lucida Sans Unicode"/>
              <a:cs typeface="Lucida Sans Unicode"/>
            </a:endParaRPr>
          </a:p>
          <a:p>
            <a:pPr marL="1962150" indent="-134620">
              <a:lnSpc>
                <a:spcPct val="100000"/>
              </a:lnSpc>
              <a:buChar char="•"/>
              <a:tabLst>
                <a:tab pos="1962785" algn="l"/>
              </a:tabLst>
            </a:pP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agir,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s’exprimer,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comprendre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travers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l’activité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physique</a:t>
            </a:r>
            <a:endParaRPr sz="1800" dirty="0">
              <a:latin typeface="Lucida Sans Unicode"/>
              <a:cs typeface="Lucida Sans Unicode"/>
            </a:endParaRPr>
          </a:p>
          <a:p>
            <a:pPr marL="1696085" indent="-134620">
              <a:lnSpc>
                <a:spcPct val="100000"/>
              </a:lnSpc>
              <a:buChar char="•"/>
              <a:tabLst>
                <a:tab pos="1696720" algn="l"/>
              </a:tabLst>
            </a:pP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agir,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s’exprimer,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comprendre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travers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activités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artistiques</a:t>
            </a:r>
            <a:endParaRPr sz="1800" dirty="0">
              <a:latin typeface="Lucida Sans Unicode"/>
              <a:cs typeface="Lucida Sans Unicode"/>
            </a:endParaRPr>
          </a:p>
          <a:p>
            <a:pPr marL="2000885" lvl="1" indent="-135255">
              <a:lnSpc>
                <a:spcPct val="100000"/>
              </a:lnSpc>
              <a:buChar char="•"/>
              <a:tabLst>
                <a:tab pos="2001520" algn="l"/>
              </a:tabLst>
            </a:pP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construire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premiers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outils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structurer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sa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pensée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(mathématiques, sciences…)</a:t>
            </a:r>
            <a:endParaRPr sz="1800" dirty="0">
              <a:latin typeface="Lucida Sans Unicode"/>
              <a:cs typeface="Lucida Sans Unicode"/>
            </a:endParaRPr>
          </a:p>
          <a:p>
            <a:pPr marL="3936365" lvl="2" indent="-134620">
              <a:lnSpc>
                <a:spcPct val="100000"/>
              </a:lnSpc>
              <a:buChar char="•"/>
              <a:tabLst>
                <a:tab pos="3937000" algn="l"/>
              </a:tabLst>
            </a:pP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explore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r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l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monde.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5970" y="2180426"/>
            <a:ext cx="4960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65" dirty="0"/>
              <a:t>Q</a:t>
            </a:r>
            <a:r>
              <a:rPr spc="-290" dirty="0"/>
              <a:t>ue</a:t>
            </a:r>
            <a:r>
              <a:rPr spc="-385" dirty="0"/>
              <a:t> </a:t>
            </a:r>
            <a:r>
              <a:rPr spc="-335" dirty="0"/>
              <a:t>v</a:t>
            </a:r>
            <a:r>
              <a:rPr spc="-480" dirty="0"/>
              <a:t>a</a:t>
            </a:r>
            <a:r>
              <a:rPr spc="280" dirty="0"/>
              <a:t>-</a:t>
            </a:r>
            <a:r>
              <a:rPr spc="-365" dirty="0"/>
              <a:t>t</a:t>
            </a:r>
            <a:r>
              <a:rPr spc="305" dirty="0"/>
              <a:t>-</a:t>
            </a:r>
            <a:r>
              <a:rPr spc="80" dirty="0"/>
              <a:t>il</a:t>
            </a:r>
            <a:r>
              <a:rPr spc="-385" dirty="0"/>
              <a:t> </a:t>
            </a:r>
            <a:r>
              <a:rPr spc="-260" dirty="0"/>
              <a:t>y</a:t>
            </a:r>
            <a:r>
              <a:rPr spc="-385" dirty="0"/>
              <a:t> </a:t>
            </a:r>
            <a:r>
              <a:rPr spc="-310" dirty="0"/>
              <a:t>ap</a:t>
            </a:r>
            <a:r>
              <a:rPr spc="-125" dirty="0"/>
              <a:t>p</a:t>
            </a:r>
            <a:r>
              <a:rPr spc="-120" dirty="0"/>
              <a:t>r</a:t>
            </a:r>
            <a:r>
              <a:rPr spc="-285" dirty="0"/>
              <a:t>e</a:t>
            </a:r>
            <a:r>
              <a:rPr spc="-300" dirty="0"/>
              <a:t>n</a:t>
            </a:r>
            <a:r>
              <a:rPr spc="-125" dirty="0"/>
              <a:t>d</a:t>
            </a:r>
            <a:r>
              <a:rPr spc="-120" dirty="0"/>
              <a:t>r</a:t>
            </a:r>
            <a:r>
              <a:rPr spc="-325" dirty="0"/>
              <a:t>e</a:t>
            </a:r>
            <a:r>
              <a:rPr spc="-390" dirty="0"/>
              <a:t> </a:t>
            </a:r>
            <a:r>
              <a:rPr spc="85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099" y="3163858"/>
            <a:ext cx="9161961" cy="307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90550" indent="59690" algn="ctr">
              <a:spcBef>
                <a:spcPts val="100"/>
              </a:spcBef>
            </a:pP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L’organisation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temps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est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adaptée </a:t>
            </a:r>
            <a:r>
              <a:rPr sz="1800" spc="-110" dirty="0">
                <a:solidFill>
                  <a:srgbClr val="0074A0"/>
                </a:solidFill>
                <a:latin typeface="Lucida Sans Unicode"/>
                <a:cs typeface="Lucida Sans Unicode"/>
              </a:rPr>
              <a:t>aux </a:t>
            </a:r>
            <a:r>
              <a:rPr sz="1800" spc="-5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rythmes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individuels de développement </a:t>
            </a:r>
            <a:r>
              <a:rPr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des </a:t>
            </a: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jeunes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enfants</a:t>
            </a:r>
            <a:r>
              <a:rPr lang="fr-FR"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et à leurs besoins d’apprentissages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 </a:t>
            </a:r>
            <a:r>
              <a:rPr lang="fr-FR"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Elle </a:t>
            </a:r>
            <a:r>
              <a:rPr lang="fr-FR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est </a:t>
            </a:r>
            <a:r>
              <a:rPr lang="fr-FR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attentive </a:t>
            </a:r>
            <a:r>
              <a:rPr lang="fr-FR" spc="-110" dirty="0">
                <a:solidFill>
                  <a:srgbClr val="0074A0"/>
                </a:solidFill>
                <a:latin typeface="Lucida Sans Unicode"/>
                <a:cs typeface="Lucida Sans Unicode"/>
              </a:rPr>
              <a:t>aux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besoins </a:t>
            </a:r>
            <a:r>
              <a:rPr lang="fr-FR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particuliers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 </a:t>
            </a:r>
            <a:r>
              <a:rPr lang="fr-FR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jeunes </a:t>
            </a:r>
            <a:r>
              <a:rPr lang="fr-FR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enfants </a:t>
            </a:r>
            <a:r>
              <a:rPr lang="fr-FR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 </a:t>
            </a:r>
            <a:r>
              <a:rPr lang="fr-FR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leur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apporte </a:t>
            </a:r>
            <a:r>
              <a:rPr lang="fr-FR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lang="fr-FR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réponses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adaptées</a:t>
            </a:r>
            <a:r>
              <a:rPr lang="fr-FR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: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accueil,</a:t>
            </a:r>
            <a:r>
              <a:rPr lang="fr-FR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temps 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 </a:t>
            </a:r>
            <a:r>
              <a:rPr lang="fr-FR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 langage</a:t>
            </a:r>
            <a:r>
              <a:rPr lang="fr-FR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 la motricité, le repas, </a:t>
            </a:r>
            <a:r>
              <a:rPr lang="fr-FR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lang="fr-FR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sieste,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lang="fr-FR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récréations</a:t>
            </a:r>
            <a:r>
              <a:rPr lang="fr-FR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...</a:t>
            </a:r>
            <a:endParaRPr lang="fr-FR" dirty="0" smtClean="0">
              <a:latin typeface="Lucida Sans Unicode"/>
              <a:cs typeface="Lucida Sans Unicode"/>
            </a:endParaRPr>
          </a:p>
          <a:p>
            <a:pPr marL="568960" marR="590550" indent="59690" algn="ctr">
              <a:spcBef>
                <a:spcPts val="100"/>
              </a:spcBef>
            </a:pPr>
            <a:r>
              <a:rPr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Tout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au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long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journée,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enfants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sont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placés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situation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d’activités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visant</a:t>
            </a:r>
            <a:r>
              <a:rPr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apprentissages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précis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dans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domaines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variés.</a:t>
            </a:r>
            <a:endParaRPr sz="1800" dirty="0">
              <a:latin typeface="Lucida Sans Unicode"/>
              <a:cs typeface="Lucida Sans Unicode"/>
            </a:endParaRPr>
          </a:p>
          <a:p>
            <a:pPr marL="12700" marR="30480" algn="ctr">
              <a:lnSpc>
                <a:spcPct val="100000"/>
              </a:lnSpc>
            </a:pPr>
            <a:r>
              <a:rPr sz="1800" spc="-1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Ces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activités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sont présentées sous forme ludique à forte teneur éducative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lang="fr-FR" dirty="0">
              <a:latin typeface="Lucida Sans Unicode"/>
              <a:cs typeface="Lucida Sans Unicode"/>
            </a:endParaRPr>
          </a:p>
          <a:p>
            <a:pPr marL="12700" marR="30480" algn="ctr">
              <a:lnSpc>
                <a:spcPct val="100000"/>
              </a:lnSpc>
            </a:pPr>
            <a:r>
              <a:rPr sz="1800" spc="-4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Toutes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activités favorisent </a:t>
            </a:r>
            <a:r>
              <a:rPr sz="1800" spc="-6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l’apprentissage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des 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langue</a:t>
            </a:r>
            <a:r>
              <a:rPr lang="fr-FR"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 </a:t>
            </a:r>
            <a:r>
              <a:rPr sz="1800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qui </a:t>
            </a:r>
            <a:r>
              <a:rPr sz="1800" spc="-4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constitue</a:t>
            </a:r>
            <a:r>
              <a:rPr lang="fr-FR"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avec le « vivre ensemble et devenir élève »</a:t>
            </a:r>
            <a:r>
              <a:rPr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les </a:t>
            </a:r>
            <a:r>
              <a:rPr sz="1800" spc="-5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objectif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prioritaire</a:t>
            </a: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du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programme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maternelle</a:t>
            </a:r>
            <a:r>
              <a:rPr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47552" y="1693182"/>
            <a:ext cx="9675948" cy="615553"/>
          </a:xfrm>
        </p:spPr>
        <p:txBody>
          <a:bodyPr/>
          <a:lstStyle/>
          <a:p>
            <a:pPr algn="ctr"/>
            <a:r>
              <a:rPr lang="fr-FR" dirty="0" smtClean="0"/>
              <a:t>Des rythmes et une pédagogie spécifiques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7300" y="885825"/>
            <a:ext cx="6172200" cy="1231106"/>
          </a:xfrm>
        </p:spPr>
        <p:txBody>
          <a:bodyPr/>
          <a:lstStyle/>
          <a:p>
            <a:pPr algn="ctr"/>
            <a:r>
              <a:rPr lang="fr-FR" dirty="0" smtClean="0"/>
              <a:t>Des classes multi-âges en maternelle trilingues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3344" y="2333625"/>
            <a:ext cx="7730490" cy="4555093"/>
          </a:xfrm>
        </p:spPr>
        <p:txBody>
          <a:bodyPr/>
          <a:lstStyle/>
          <a:p>
            <a:pPr algn="ctr"/>
            <a:r>
              <a:rPr lang="fr-FR" spc="25" dirty="0">
                <a:solidFill>
                  <a:srgbClr val="0074A0"/>
                </a:solidFill>
                <a:latin typeface="Lucida Sans Unicode"/>
                <a:cs typeface="Lucida Sans Unicode"/>
              </a:rPr>
              <a:t>Un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projet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novateur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ambitieux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d’enseignement 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en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dirty="0">
                <a:solidFill>
                  <a:srgbClr val="0074A0"/>
                </a:solidFill>
                <a:latin typeface="Lucida Sans Unicode"/>
                <a:cs typeface="Lucida Sans Unicode"/>
              </a:rPr>
              <a:t>3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langues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français,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0" dirty="0" smtClean="0">
                <a:solidFill>
                  <a:schemeClr val="accent5">
                    <a:lumMod val="75000"/>
                  </a:schemeClr>
                </a:solidFill>
                <a:latin typeface="Lucida Sans Unicode"/>
                <a:cs typeface="Lucida Sans Unicode"/>
              </a:rPr>
              <a:t>italien</a:t>
            </a:r>
            <a:r>
              <a:rPr lang="fr-FR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dès la TPS,</a:t>
            </a:r>
            <a:r>
              <a:rPr lang="fr-FR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anglais dès la MS</a:t>
            </a:r>
          </a:p>
          <a:p>
            <a:pPr algn="ctr"/>
            <a:r>
              <a:rPr lang="fr-FR" spc="5" dirty="0">
                <a:solidFill>
                  <a:srgbClr val="0074A0"/>
                </a:solidFill>
                <a:latin typeface="Lucida Sans Unicode"/>
                <a:cs typeface="Lucida Sans Unicode"/>
              </a:rPr>
              <a:t>Une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équipe pédagogique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engagée,</a:t>
            </a:r>
            <a:r>
              <a:rPr lang="fr-FR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dynamique</a:t>
            </a:r>
            <a:endParaRPr lang="fr-FR" dirty="0">
              <a:latin typeface="Lucida Sans Unicode"/>
              <a:cs typeface="Lucida Sans Unicode"/>
            </a:endParaRPr>
          </a:p>
          <a:p>
            <a:pPr algn="ctr"/>
            <a:r>
              <a:rPr lang="fr-FR" sz="2000" spc="-60" dirty="0" smtClean="0">
                <a:solidFill>
                  <a:srgbClr val="0074A0"/>
                </a:solidFill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Toutes les niveaux du Cycle 1 sont présents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physiquement au sein de la classe</a:t>
            </a:r>
          </a:p>
          <a:p>
            <a:pPr algn="ctr"/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Les élèves nouvellement scolarisés sont sécurisés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 </a:t>
            </a:r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 présence des plus grands qui sont déjà élèves</a:t>
            </a:r>
            <a:endParaRPr lang="fr-FR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Les activités proposées avec plusieurs niveaux de difficulté s’adaptent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plus finement aux besoins et à la curiosité des élèves</a:t>
            </a:r>
          </a:p>
          <a:p>
            <a:pPr algn="ctr"/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 rythme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d’apprentissage de chaque </a:t>
            </a:r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élève est mieux respecté</a:t>
            </a:r>
            <a:endParaRPr lang="fr-FR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 stimulation des élèves par les adultes et par leurs pairs est accrue du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fait des âges multiples</a:t>
            </a:r>
          </a:p>
          <a:p>
            <a:pPr algn="ctr"/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 prise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 responsabilités </a:t>
            </a:r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est progressive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et </a:t>
            </a:r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chacun est valorisé</a:t>
            </a:r>
            <a:endParaRPr lang="fr-FR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fr-FR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Nous avons confiance </a:t>
            </a:r>
            <a:r>
              <a:rPr lang="fr-FR" dirty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dans les capacités des enfants à apprendre et aller chercher ce qui les motive</a:t>
            </a:r>
          </a:p>
          <a:p>
            <a:endParaRPr lang="it-IT" dirty="0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9511" y="3163858"/>
            <a:ext cx="9309735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es </a:t>
            </a:r>
            <a:r>
              <a:rPr sz="1800" spc="-6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enseignant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 et l’assistante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italienne </a:t>
            </a:r>
            <a:r>
              <a:rPr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classe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votre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enfant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sont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vo</a:t>
            </a:r>
            <a:r>
              <a:rPr lang="fr-FR" sz="1800" spc="-3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premier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interlocuteur</a:t>
            </a:r>
            <a:r>
              <a:rPr lang="fr-FR"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pour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tout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ce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0" dirty="0">
                <a:solidFill>
                  <a:srgbClr val="0074A0"/>
                </a:solidFill>
                <a:latin typeface="Lucida Sans Unicode"/>
                <a:cs typeface="Lucida Sans Unicode"/>
              </a:rPr>
              <a:t>qui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concerne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apprentissages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vie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à l’école</a:t>
            </a:r>
            <a:r>
              <a:rPr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lang="fr-FR" sz="1800" spc="-40" dirty="0" smtClean="0">
              <a:solidFill>
                <a:srgbClr val="0074A0"/>
              </a:solidFill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R="546100" algn="ctr">
              <a:lnSpc>
                <a:spcPct val="100000"/>
              </a:lnSpc>
              <a:tabLst>
                <a:tab pos="687070" algn="l"/>
              </a:tabLst>
            </a:pPr>
            <a:r>
              <a:rPr lang="fr-FR" sz="1800" spc="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Vous serez régulièrement </a:t>
            </a:r>
            <a:r>
              <a:rPr sz="1800" spc="-5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informé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lang="fr-FR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progrès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20" dirty="0">
                <a:solidFill>
                  <a:srgbClr val="0074A0"/>
                </a:solidFill>
                <a:latin typeface="Lucida Sans Unicode"/>
                <a:cs typeface="Lucida Sans Unicode"/>
              </a:rPr>
              <a:t>et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difficultés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votre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40" dirty="0">
                <a:solidFill>
                  <a:srgbClr val="0074A0"/>
                </a:solidFill>
                <a:latin typeface="Lucida Sans Unicode"/>
                <a:cs typeface="Lucida Sans Unicode"/>
              </a:rPr>
              <a:t>enfant</a:t>
            </a:r>
            <a:r>
              <a:rPr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par un dialogue rapide quotidien avec les adultes de l’école, </a:t>
            </a:r>
            <a:r>
              <a:rPr lang="fr-FR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lors</a:t>
            </a:r>
            <a:r>
              <a:rPr lang="fr-FR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rencontres</a:t>
            </a:r>
            <a:r>
              <a:rPr lang="fr-FR" spc="-8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personnelles </a:t>
            </a:r>
            <a:r>
              <a:rPr lang="fr-FR" spc="-55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avec</a:t>
            </a:r>
            <a:r>
              <a:rPr lang="fr-FR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les enseignants</a:t>
            </a:r>
            <a:r>
              <a:rPr lang="fr-FR" sz="1800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et par le biais du carnet de suivi des apprentissages</a:t>
            </a:r>
            <a:r>
              <a:rPr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r>
              <a:rPr lang="fr-FR" sz="1800" spc="-4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N’hésitez pas à échanger avec eux en cas de doute ou de questionnement. La Directrice est également à votre disposition.</a:t>
            </a:r>
          </a:p>
          <a:p>
            <a:pPr marR="546100" algn="ctr">
              <a:lnSpc>
                <a:spcPct val="100000"/>
              </a:lnSpc>
              <a:tabLst>
                <a:tab pos="687070" algn="l"/>
              </a:tabLst>
            </a:pPr>
            <a:endParaRPr sz="1800" dirty="0">
              <a:latin typeface="Lucida Sans Unicode"/>
              <a:cs typeface="Lucida Sans Unicode"/>
            </a:endParaRPr>
          </a:p>
          <a:p>
            <a:pPr marL="847725" marR="839469" algn="ctr">
              <a:lnSpc>
                <a:spcPct val="100000"/>
              </a:lnSpc>
              <a:tabLst>
                <a:tab pos="982344" algn="l"/>
              </a:tabLst>
            </a:pPr>
            <a:r>
              <a:rPr lang="fr-FR" sz="1800" spc="-2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Vous pouvez également vous engager dans </a:t>
            </a:r>
            <a:r>
              <a:rPr sz="1800" spc="-4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la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vie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l’école,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en participant </a:t>
            </a:r>
            <a:r>
              <a:rPr sz="1800" spc="-11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aux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élections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des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représentants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0074A0"/>
                </a:solidFill>
                <a:latin typeface="Lucida Sans Unicode"/>
                <a:cs typeface="Lucida Sans Unicode"/>
              </a:rPr>
              <a:t>parents </a:t>
            </a:r>
            <a:r>
              <a:rPr sz="1800" spc="-55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d’élèves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au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conseil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d’école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,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en </a:t>
            </a:r>
            <a:r>
              <a:rPr sz="1800" spc="-5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adhér</a:t>
            </a:r>
            <a:r>
              <a:rPr lang="fr-FR" sz="1800" spc="-50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ant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pc="-5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aux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associatio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n</a:t>
            </a:r>
            <a:r>
              <a:rPr lang="fr-FR"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s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d</a:t>
            </a:r>
            <a:r>
              <a:rPr sz="1800" spc="-60" dirty="0">
                <a:solidFill>
                  <a:srgbClr val="0074A0"/>
                </a:solidFill>
                <a:latin typeface="Lucida Sans Unicode"/>
                <a:cs typeface="Lucida Sans Unicode"/>
              </a:rPr>
              <a:t>e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parents</a:t>
            </a:r>
            <a:r>
              <a:rPr lang="fr-FR"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d’élèves</a:t>
            </a:r>
            <a:r>
              <a:rPr sz="1800" spc="-5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700" y="1712232"/>
            <a:ext cx="10081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pc="-260" dirty="0" smtClean="0"/>
              <a:t>Une école qui accueille parents et enfants</a:t>
            </a:r>
            <a:endParaRPr spc="-2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95212" y="3163858"/>
            <a:ext cx="728027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74A0"/>
                </a:solidFill>
                <a:latin typeface="Verdana"/>
                <a:cs typeface="Verdana"/>
              </a:rPr>
              <a:t>Lund</a:t>
            </a:r>
            <a:r>
              <a:rPr sz="1800" b="1" spc="-45" dirty="0">
                <a:solidFill>
                  <a:srgbClr val="0074A0"/>
                </a:solidFill>
                <a:latin typeface="Verdana"/>
                <a:cs typeface="Verdana"/>
              </a:rPr>
              <a:t>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05" dirty="0">
                <a:solidFill>
                  <a:srgbClr val="0074A0"/>
                </a:solidFill>
                <a:latin typeface="Verdana"/>
                <a:cs typeface="Verdana"/>
              </a:rPr>
              <a:t>/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0074A0"/>
                </a:solidFill>
                <a:latin typeface="Verdana"/>
                <a:cs typeface="Verdana"/>
              </a:rPr>
              <a:t>mardi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05" dirty="0">
                <a:solidFill>
                  <a:srgbClr val="0074A0"/>
                </a:solidFill>
                <a:latin typeface="Verdana"/>
                <a:cs typeface="Verdana"/>
              </a:rPr>
              <a:t>/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110" dirty="0">
                <a:solidFill>
                  <a:srgbClr val="0074A0"/>
                </a:solidFill>
                <a:latin typeface="Verdana"/>
                <a:cs typeface="Verdana"/>
              </a:rPr>
              <a:t>jeudi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605" dirty="0">
                <a:solidFill>
                  <a:srgbClr val="0074A0"/>
                </a:solidFill>
                <a:latin typeface="Verdana"/>
                <a:cs typeface="Verdana"/>
              </a:rPr>
              <a:t>/</a:t>
            </a:r>
            <a:r>
              <a:rPr sz="1800" b="1" spc="-130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0074A0"/>
                </a:solidFill>
                <a:latin typeface="Verdana"/>
                <a:cs typeface="Verdana"/>
              </a:rPr>
              <a:t>vendredi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225" dirty="0">
                <a:solidFill>
                  <a:srgbClr val="0074A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8h15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14" dirty="0">
                <a:solidFill>
                  <a:srgbClr val="0074A0"/>
                </a:solidFill>
                <a:latin typeface="Lucida Sans Unicode"/>
                <a:cs typeface="Lucida Sans Unicode"/>
              </a:rPr>
              <a:t>–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11h30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classe</a:t>
            </a:r>
            <a:endParaRPr sz="1800" dirty="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11h30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déjeuner,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sieste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6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des enfants qui en ont besoin</a:t>
            </a:r>
            <a:endParaRPr sz="1800" dirty="0">
              <a:latin typeface="Lucida Sans Unicode"/>
              <a:cs typeface="Lucida Sans Unicode"/>
            </a:endParaRPr>
          </a:p>
          <a:p>
            <a:pPr marL="332740" marR="324485" algn="ctr">
              <a:lnSpc>
                <a:spcPct val="100000"/>
              </a:lnSpc>
            </a:pP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2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h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15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14" dirty="0">
                <a:solidFill>
                  <a:srgbClr val="0074A0"/>
                </a:solidFill>
                <a:latin typeface="Lucida Sans Unicode"/>
                <a:cs typeface="Lucida Sans Unicode"/>
              </a:rPr>
              <a:t>–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13h00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7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activités en plein air des enfants qui ne dorment pas</a:t>
            </a:r>
            <a:endParaRPr sz="1800" dirty="0">
              <a:latin typeface="Lucida Sans Unicode"/>
              <a:cs typeface="Lucida Sans Unicode"/>
            </a:endParaRPr>
          </a:p>
          <a:p>
            <a:pPr marL="1905" algn="ctr">
              <a:lnSpc>
                <a:spcPct val="100000"/>
              </a:lnSpc>
            </a:pP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A partir de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13h00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20" dirty="0">
                <a:solidFill>
                  <a:srgbClr val="0074A0"/>
                </a:solidFill>
                <a:latin typeface="Lucida Sans Unicode"/>
                <a:cs typeface="Lucida Sans Unicode"/>
              </a:rPr>
              <a:t>-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15h</a:t>
            </a:r>
            <a:r>
              <a:rPr lang="fr-FR"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30</a:t>
            </a:r>
            <a:r>
              <a:rPr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: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lang="fr-FR" sz="1800" spc="-8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réveil échelonné des dormeur qui rejoignent en classe les autres élèves en activité</a:t>
            </a:r>
          </a:p>
          <a:p>
            <a:pPr marL="1905" algn="ctr">
              <a:lnSpc>
                <a:spcPct val="100000"/>
              </a:lnSpc>
            </a:pPr>
            <a:r>
              <a:rPr sz="1800" spc="-30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Proposition</a:t>
            </a:r>
            <a:r>
              <a:rPr sz="1800" spc="-7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garderie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jusqu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’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18h00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(sur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0074A0"/>
                </a:solidFill>
                <a:latin typeface="Lucida Sans Unicode"/>
                <a:cs typeface="Lucida Sans Unicode"/>
              </a:rPr>
              <a:t>inscription)</a:t>
            </a:r>
            <a:endParaRPr sz="1800" dirty="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50" dirty="0">
                <a:solidFill>
                  <a:srgbClr val="0074A0"/>
                </a:solidFill>
                <a:latin typeface="Verdana"/>
                <a:cs typeface="Verdana"/>
              </a:rPr>
              <a:t>Mercredi</a:t>
            </a:r>
            <a:r>
              <a:rPr sz="1800" b="1" spc="-125" dirty="0">
                <a:solidFill>
                  <a:srgbClr val="0074A0"/>
                </a:solidFill>
                <a:latin typeface="Verdana"/>
                <a:cs typeface="Verdana"/>
              </a:rPr>
              <a:t> </a:t>
            </a:r>
            <a:r>
              <a:rPr sz="1800" b="1" spc="-225" dirty="0">
                <a:solidFill>
                  <a:srgbClr val="0074A0"/>
                </a:solidFill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</a:pP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8h15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114" dirty="0">
                <a:solidFill>
                  <a:srgbClr val="0074A0"/>
                </a:solidFill>
                <a:latin typeface="Lucida Sans Unicode"/>
                <a:cs typeface="Lucida Sans Unicode"/>
              </a:rPr>
              <a:t>–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0074A0"/>
                </a:solidFill>
                <a:latin typeface="Lucida Sans Unicode"/>
                <a:cs typeface="Lucida Sans Unicode"/>
              </a:rPr>
              <a:t>12h15: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35" dirty="0">
                <a:solidFill>
                  <a:srgbClr val="0074A0"/>
                </a:solidFill>
                <a:latin typeface="Lucida Sans Unicode"/>
                <a:cs typeface="Lucida Sans Unicode"/>
              </a:rPr>
              <a:t>classe</a:t>
            </a:r>
            <a:endParaRPr sz="18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spc="-30" dirty="0">
                <a:solidFill>
                  <a:srgbClr val="0074A0"/>
                </a:solidFill>
                <a:latin typeface="Lucida Sans Unicode"/>
                <a:cs typeface="Lucida Sans Unicode"/>
              </a:rPr>
              <a:t>Proposition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0074A0"/>
                </a:solidFill>
                <a:latin typeface="Lucida Sans Unicode"/>
                <a:cs typeface="Lucida Sans Unicode"/>
              </a:rPr>
              <a:t>de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0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garderie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95" dirty="0" err="1" smtClean="0">
                <a:solidFill>
                  <a:srgbClr val="0074A0"/>
                </a:solidFill>
                <a:latin typeface="Lucida Sans Unicode"/>
                <a:cs typeface="Lucida Sans Unicode"/>
              </a:rPr>
              <a:t>jusqu</a:t>
            </a:r>
            <a:r>
              <a:rPr sz="1800" spc="-95" dirty="0">
                <a:solidFill>
                  <a:srgbClr val="0074A0"/>
                </a:solidFill>
                <a:latin typeface="Lucida Sans Unicode"/>
                <a:cs typeface="Lucida Sans Unicode"/>
              </a:rPr>
              <a:t>’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0074A0"/>
                </a:solidFill>
                <a:latin typeface="Lucida Sans Unicode"/>
                <a:cs typeface="Lucida Sans Unicode"/>
              </a:rPr>
              <a:t>à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14h00</a:t>
            </a:r>
            <a:r>
              <a:rPr sz="1800" spc="-75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 err="1">
                <a:solidFill>
                  <a:srgbClr val="0074A0"/>
                </a:solidFill>
                <a:latin typeface="Lucida Sans Unicode"/>
                <a:cs typeface="Lucida Sans Unicode"/>
              </a:rPr>
              <a:t>ou</a:t>
            </a:r>
            <a:r>
              <a:rPr sz="1800" spc="-80" dirty="0">
                <a:solidFill>
                  <a:srgbClr val="0074A0"/>
                </a:solidFill>
                <a:latin typeface="Lucida Sans Unicode"/>
                <a:cs typeface="Lucida Sans Unicode"/>
              </a:rPr>
              <a:t> 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1</a:t>
            </a:r>
            <a:r>
              <a:rPr lang="fr-FR" spc="-15" dirty="0">
                <a:solidFill>
                  <a:srgbClr val="0074A0"/>
                </a:solidFill>
                <a:latin typeface="Lucida Sans Unicode"/>
                <a:cs typeface="Lucida Sans Unicode"/>
              </a:rPr>
              <a:t>8</a:t>
            </a:r>
            <a:r>
              <a:rPr sz="1800" spc="-15" dirty="0" smtClean="0">
                <a:solidFill>
                  <a:srgbClr val="0074A0"/>
                </a:solidFill>
                <a:latin typeface="Lucida Sans Unicode"/>
                <a:cs typeface="Lucida Sans Unicode"/>
              </a:rPr>
              <a:t>h00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1774" y="1726349"/>
            <a:ext cx="89471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5" dirty="0"/>
              <a:t>L</a:t>
            </a:r>
            <a:r>
              <a:rPr spc="-310" dirty="0"/>
              <a:t>e</a:t>
            </a:r>
            <a:r>
              <a:rPr spc="-204" dirty="0"/>
              <a:t>s</a:t>
            </a:r>
            <a:r>
              <a:rPr spc="-385" dirty="0"/>
              <a:t> </a:t>
            </a:r>
            <a:r>
              <a:rPr spc="-190" dirty="0"/>
              <a:t>ho</a:t>
            </a:r>
            <a:r>
              <a:rPr spc="-135" dirty="0"/>
              <a:t>r</a:t>
            </a:r>
            <a:r>
              <a:rPr spc="-55" dirty="0"/>
              <a:t>ai</a:t>
            </a:r>
            <a:r>
              <a:rPr spc="-90" dirty="0"/>
              <a:t>r</a:t>
            </a:r>
            <a:r>
              <a:rPr spc="-310" dirty="0"/>
              <a:t>e</a:t>
            </a:r>
            <a:r>
              <a:rPr spc="-204" dirty="0"/>
              <a:t>s</a:t>
            </a:r>
            <a:r>
              <a:rPr spc="-385" dirty="0"/>
              <a:t> </a:t>
            </a:r>
            <a:r>
              <a:rPr spc="-305" dirty="0"/>
              <a:t>de</a:t>
            </a:r>
            <a:r>
              <a:rPr spc="-390" dirty="0"/>
              <a:t> </a:t>
            </a:r>
            <a:r>
              <a:rPr spc="-60" dirty="0"/>
              <a:t>l’</a:t>
            </a:r>
            <a:r>
              <a:rPr spc="-265" dirty="0"/>
              <a:t>é</a:t>
            </a:r>
            <a:r>
              <a:rPr spc="-275" dirty="0"/>
              <a:t>c</a:t>
            </a:r>
            <a:r>
              <a:rPr spc="-190" dirty="0"/>
              <a:t>ole</a:t>
            </a:r>
            <a:r>
              <a:rPr spc="-390" dirty="0"/>
              <a:t> </a:t>
            </a:r>
            <a:r>
              <a:rPr spc="-365" dirty="0"/>
              <a:t>ma</a:t>
            </a:r>
            <a:r>
              <a:rPr spc="-114" dirty="0"/>
              <a:t>t</a:t>
            </a:r>
            <a:r>
              <a:rPr spc="-145" dirty="0"/>
              <a:t>e</a:t>
            </a:r>
            <a:r>
              <a:rPr spc="-140" dirty="0"/>
              <a:t>r</a:t>
            </a:r>
            <a:r>
              <a:rPr spc="-150" dirty="0"/>
              <a:t>nelle</a:t>
            </a:r>
            <a:r>
              <a:rPr spc="-385" dirty="0"/>
              <a:t> </a:t>
            </a:r>
            <a:r>
              <a:rPr spc="-185" dirty="0"/>
              <a:t>Vic</a:t>
            </a:r>
            <a:r>
              <a:rPr spc="-204" dirty="0"/>
              <a:t>t</a:t>
            </a:r>
            <a:r>
              <a:rPr spc="-120" dirty="0"/>
              <a:t>or</a:t>
            </a:r>
            <a:r>
              <a:rPr spc="-390" dirty="0"/>
              <a:t> </a:t>
            </a:r>
            <a:r>
              <a:rPr spc="-560" dirty="0"/>
              <a:t>H</a:t>
            </a:r>
            <a:r>
              <a:rPr spc="-290" dirty="0"/>
              <a:t>ugo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4"/>
            <a:ext cx="2348481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3834" y="326142"/>
            <a:ext cx="996556" cy="1367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008" y="1408372"/>
            <a:ext cx="772443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365125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Un</a:t>
            </a:r>
            <a:r>
              <a:rPr spc="-385" dirty="0"/>
              <a:t> </a:t>
            </a:r>
            <a:r>
              <a:rPr spc="-180" dirty="0"/>
              <a:t>projet</a:t>
            </a:r>
            <a:r>
              <a:rPr spc="-390" dirty="0"/>
              <a:t> </a:t>
            </a:r>
            <a:r>
              <a:rPr spc="-270" dirty="0"/>
              <a:t>pédagogique</a:t>
            </a:r>
            <a:r>
              <a:rPr spc="-390" dirty="0"/>
              <a:t> </a:t>
            </a:r>
            <a:r>
              <a:rPr spc="-235" dirty="0"/>
              <a:t>novateur </a:t>
            </a:r>
            <a:r>
              <a:rPr spc="-1235" dirty="0"/>
              <a:t> </a:t>
            </a:r>
            <a:r>
              <a:rPr spc="-425" dirty="0"/>
              <a:t>d</a:t>
            </a:r>
            <a:r>
              <a:rPr spc="-60" dirty="0"/>
              <a:t>’</a:t>
            </a:r>
            <a:r>
              <a:rPr spc="-285" dirty="0"/>
              <a:t>e</a:t>
            </a:r>
            <a:r>
              <a:rPr spc="-315" dirty="0"/>
              <a:t>n</a:t>
            </a:r>
            <a:r>
              <a:rPr spc="-210" dirty="0"/>
              <a:t>s</a:t>
            </a:r>
            <a:r>
              <a:rPr spc="-265" dirty="0"/>
              <a:t>eignemen</a:t>
            </a:r>
            <a:r>
              <a:rPr spc="-50" dirty="0"/>
              <a:t>t</a:t>
            </a:r>
            <a:r>
              <a:rPr spc="-385" dirty="0"/>
              <a:t> </a:t>
            </a:r>
            <a:r>
              <a:rPr spc="-305" dirty="0"/>
              <a:t>de</a:t>
            </a:r>
            <a:r>
              <a:rPr spc="-390" dirty="0"/>
              <a:t> </a:t>
            </a:r>
            <a:r>
              <a:rPr spc="-229" dirty="0"/>
              <a:t>3</a:t>
            </a:r>
            <a:r>
              <a:rPr spc="-390" dirty="0"/>
              <a:t> </a:t>
            </a:r>
            <a:r>
              <a:rPr spc="-225" dirty="0"/>
              <a:t>langu</a:t>
            </a:r>
            <a:r>
              <a:rPr spc="-229" dirty="0"/>
              <a:t>e</a:t>
            </a:r>
            <a:r>
              <a:rPr spc="-204"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3136889" y="3038405"/>
            <a:ext cx="4509146" cy="2309375"/>
          </a:xfrm>
          <a:custGeom>
            <a:avLst/>
            <a:gdLst/>
            <a:ahLst/>
            <a:cxnLst/>
            <a:rect l="l" t="t" r="r" b="b"/>
            <a:pathLst>
              <a:path w="4509134" h="2181860">
                <a:moveTo>
                  <a:pt x="4508868" y="182359"/>
                </a:moveTo>
                <a:lnTo>
                  <a:pt x="4502353" y="133870"/>
                </a:lnTo>
                <a:lnTo>
                  <a:pt x="4483976" y="90309"/>
                </a:lnTo>
                <a:lnTo>
                  <a:pt x="4455465" y="53403"/>
                </a:lnTo>
                <a:lnTo>
                  <a:pt x="4418546" y="24892"/>
                </a:lnTo>
                <a:lnTo>
                  <a:pt x="4374985" y="6515"/>
                </a:lnTo>
                <a:lnTo>
                  <a:pt x="4326496" y="0"/>
                </a:lnTo>
                <a:lnTo>
                  <a:pt x="182359" y="0"/>
                </a:lnTo>
                <a:lnTo>
                  <a:pt x="133883" y="6515"/>
                </a:lnTo>
                <a:lnTo>
                  <a:pt x="90322" y="24892"/>
                </a:lnTo>
                <a:lnTo>
                  <a:pt x="53416" y="53403"/>
                </a:lnTo>
                <a:lnTo>
                  <a:pt x="24904" y="90309"/>
                </a:lnTo>
                <a:lnTo>
                  <a:pt x="6515" y="133870"/>
                </a:lnTo>
                <a:lnTo>
                  <a:pt x="0" y="182359"/>
                </a:lnTo>
                <a:lnTo>
                  <a:pt x="0" y="918019"/>
                </a:lnTo>
                <a:lnTo>
                  <a:pt x="6515" y="966495"/>
                </a:lnTo>
                <a:lnTo>
                  <a:pt x="24904" y="1010056"/>
                </a:lnTo>
                <a:lnTo>
                  <a:pt x="53416" y="1046975"/>
                </a:lnTo>
                <a:lnTo>
                  <a:pt x="90322" y="1075486"/>
                </a:lnTo>
                <a:lnTo>
                  <a:pt x="133883" y="1093876"/>
                </a:lnTo>
                <a:lnTo>
                  <a:pt x="182359" y="1100391"/>
                </a:lnTo>
                <a:lnTo>
                  <a:pt x="2211413" y="1100391"/>
                </a:lnTo>
                <a:lnTo>
                  <a:pt x="2211413" y="2181745"/>
                </a:lnTo>
                <a:lnTo>
                  <a:pt x="2297468" y="2181745"/>
                </a:lnTo>
                <a:lnTo>
                  <a:pt x="2297468" y="1100391"/>
                </a:lnTo>
                <a:lnTo>
                  <a:pt x="4326496" y="1100391"/>
                </a:lnTo>
                <a:lnTo>
                  <a:pt x="4374985" y="1093876"/>
                </a:lnTo>
                <a:lnTo>
                  <a:pt x="4418546" y="1075486"/>
                </a:lnTo>
                <a:lnTo>
                  <a:pt x="4455465" y="1046975"/>
                </a:lnTo>
                <a:lnTo>
                  <a:pt x="4483976" y="1010056"/>
                </a:lnTo>
                <a:lnTo>
                  <a:pt x="4502353" y="966495"/>
                </a:lnTo>
                <a:lnTo>
                  <a:pt x="4508868" y="918019"/>
                </a:lnTo>
                <a:lnTo>
                  <a:pt x="4508868" y="182359"/>
                </a:lnTo>
                <a:close/>
              </a:path>
            </a:pathLst>
          </a:custGeom>
          <a:solidFill>
            <a:srgbClr val="077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35285" y="3447269"/>
            <a:ext cx="1365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1400" spc="-3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eti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ection  </a:t>
            </a:r>
            <a:r>
              <a:rPr sz="1400" spc="-12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eti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ection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6900" y="3100100"/>
            <a:ext cx="4509135" cy="3348230"/>
            <a:chOff x="3091572" y="3623771"/>
            <a:chExt cx="4509135" cy="3348230"/>
          </a:xfrm>
        </p:grpSpPr>
        <p:sp>
          <p:nvSpPr>
            <p:cNvPr id="8" name="object 8"/>
            <p:cNvSpPr/>
            <p:nvPr/>
          </p:nvSpPr>
          <p:spPr>
            <a:xfrm>
              <a:off x="3091572" y="5871546"/>
              <a:ext cx="4509135" cy="1100455"/>
            </a:xfrm>
            <a:custGeom>
              <a:avLst/>
              <a:gdLst/>
              <a:ahLst/>
              <a:cxnLst/>
              <a:rect l="l" t="t" r="r" b="b"/>
              <a:pathLst>
                <a:path w="4509134" h="1100454">
                  <a:moveTo>
                    <a:pt x="4326496" y="0"/>
                  </a:moveTo>
                  <a:lnTo>
                    <a:pt x="182359" y="0"/>
                  </a:lnTo>
                  <a:lnTo>
                    <a:pt x="133882" y="6514"/>
                  </a:lnTo>
                  <a:lnTo>
                    <a:pt x="90320" y="24898"/>
                  </a:lnTo>
                  <a:lnTo>
                    <a:pt x="53413" y="53413"/>
                  </a:lnTo>
                  <a:lnTo>
                    <a:pt x="24898" y="90320"/>
                  </a:lnTo>
                  <a:lnTo>
                    <a:pt x="6514" y="133882"/>
                  </a:lnTo>
                  <a:lnTo>
                    <a:pt x="0" y="182359"/>
                  </a:lnTo>
                  <a:lnTo>
                    <a:pt x="0" y="918019"/>
                  </a:lnTo>
                  <a:lnTo>
                    <a:pt x="6514" y="966502"/>
                  </a:lnTo>
                  <a:lnTo>
                    <a:pt x="24898" y="1010067"/>
                  </a:lnTo>
                  <a:lnTo>
                    <a:pt x="53413" y="1046976"/>
                  </a:lnTo>
                  <a:lnTo>
                    <a:pt x="90320" y="1075492"/>
                  </a:lnTo>
                  <a:lnTo>
                    <a:pt x="133882" y="1093877"/>
                  </a:lnTo>
                  <a:lnTo>
                    <a:pt x="182359" y="1100391"/>
                  </a:lnTo>
                  <a:lnTo>
                    <a:pt x="4326496" y="1100391"/>
                  </a:lnTo>
                  <a:lnTo>
                    <a:pt x="4374978" y="1093877"/>
                  </a:lnTo>
                  <a:lnTo>
                    <a:pt x="4418544" y="1075492"/>
                  </a:lnTo>
                  <a:lnTo>
                    <a:pt x="4455453" y="1046976"/>
                  </a:lnTo>
                  <a:lnTo>
                    <a:pt x="4483969" y="1010067"/>
                  </a:lnTo>
                  <a:lnTo>
                    <a:pt x="4502353" y="966502"/>
                  </a:lnTo>
                  <a:lnTo>
                    <a:pt x="4508868" y="918019"/>
                  </a:lnTo>
                  <a:lnTo>
                    <a:pt x="4508868" y="182359"/>
                  </a:lnTo>
                  <a:lnTo>
                    <a:pt x="4502353" y="133882"/>
                  </a:lnTo>
                  <a:lnTo>
                    <a:pt x="4483969" y="90320"/>
                  </a:lnTo>
                  <a:lnTo>
                    <a:pt x="4455453" y="53413"/>
                  </a:lnTo>
                  <a:lnTo>
                    <a:pt x="4418544" y="24898"/>
                  </a:lnTo>
                  <a:lnTo>
                    <a:pt x="4374978" y="6514"/>
                  </a:lnTo>
                  <a:lnTo>
                    <a:pt x="4326496" y="0"/>
                  </a:lnTo>
                  <a:close/>
                </a:path>
              </a:pathLst>
            </a:custGeom>
            <a:solidFill>
              <a:srgbClr val="077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3609" y="3623771"/>
              <a:ext cx="86360" cy="3282315"/>
            </a:xfrm>
            <a:custGeom>
              <a:avLst/>
              <a:gdLst/>
              <a:ahLst/>
              <a:cxnLst/>
              <a:rect l="l" t="t" r="r" b="b"/>
              <a:pathLst>
                <a:path w="86360" h="3282315">
                  <a:moveTo>
                    <a:pt x="86055" y="2181758"/>
                  </a:moveTo>
                  <a:lnTo>
                    <a:pt x="0" y="2181758"/>
                  </a:lnTo>
                  <a:lnTo>
                    <a:pt x="0" y="3282150"/>
                  </a:lnTo>
                  <a:lnTo>
                    <a:pt x="86055" y="3282150"/>
                  </a:lnTo>
                  <a:lnTo>
                    <a:pt x="86055" y="2181758"/>
                  </a:lnTo>
                  <a:close/>
                </a:path>
                <a:path w="86360" h="3282315">
                  <a:moveTo>
                    <a:pt x="86055" y="0"/>
                  </a:moveTo>
                  <a:lnTo>
                    <a:pt x="0" y="0"/>
                  </a:lnTo>
                  <a:lnTo>
                    <a:pt x="0" y="1100391"/>
                  </a:lnTo>
                  <a:lnTo>
                    <a:pt x="86055" y="1100391"/>
                  </a:lnTo>
                  <a:lnTo>
                    <a:pt x="86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25054" y="4655331"/>
            <a:ext cx="1183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0774A3"/>
                </a:solidFill>
                <a:latin typeface="Tahoma"/>
                <a:cs typeface="Tahoma"/>
              </a:rPr>
              <a:t>M</a:t>
            </a:r>
            <a:r>
              <a:rPr sz="1400" spc="-130" dirty="0">
                <a:solidFill>
                  <a:srgbClr val="0774A3"/>
                </a:solidFill>
                <a:latin typeface="Tahoma"/>
                <a:cs typeface="Tahoma"/>
              </a:rPr>
              <a:t>o</a:t>
            </a:r>
            <a:r>
              <a:rPr sz="1400" spc="-105" dirty="0">
                <a:solidFill>
                  <a:srgbClr val="0774A3"/>
                </a:solidFill>
                <a:latin typeface="Tahoma"/>
                <a:cs typeface="Tahoma"/>
              </a:rPr>
              <a:t>y</a:t>
            </a:r>
            <a:r>
              <a:rPr sz="1400" spc="-110" dirty="0">
                <a:solidFill>
                  <a:srgbClr val="0774A3"/>
                </a:solidFill>
                <a:latin typeface="Tahoma"/>
                <a:cs typeface="Tahoma"/>
              </a:rPr>
              <a:t>enn</a:t>
            </a:r>
            <a:r>
              <a:rPr sz="1400" spc="-100" dirty="0">
                <a:solidFill>
                  <a:srgbClr val="0774A3"/>
                </a:solidFill>
                <a:latin typeface="Tahoma"/>
                <a:cs typeface="Tahoma"/>
              </a:rPr>
              <a:t>e</a:t>
            </a:r>
            <a:r>
              <a:rPr sz="14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0774A3"/>
                </a:solidFill>
                <a:latin typeface="Tahoma"/>
                <a:cs typeface="Tahoma"/>
              </a:rPr>
              <a:t>Section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9196" y="3070218"/>
            <a:ext cx="1932939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fr-FR" sz="1200" spc="-114" dirty="0" smtClean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200" spc="-110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00" spc="-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0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00" spc="25" dirty="0" err="1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00" spc="-75" dirty="0" err="1" smtClean="0">
                <a:solidFill>
                  <a:srgbClr val="FFFFFF"/>
                </a:solidFill>
                <a:latin typeface="Tahoma"/>
                <a:cs typeface="Tahoma"/>
              </a:rPr>
              <a:t>ançais</a:t>
            </a:r>
            <a:endParaRPr lang="fr-FR" sz="12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rgbClr val="FFFFFF"/>
                </a:solidFill>
                <a:latin typeface="Tahoma"/>
                <a:cs typeface="Tahoma"/>
              </a:rPr>
              <a:t>De 4</a:t>
            </a:r>
            <a:r>
              <a:rPr sz="1200" spc="-75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200" spc="-1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1200" spc="-135" dirty="0" smtClean="0">
                <a:solidFill>
                  <a:srgbClr val="FFFFFF"/>
                </a:solidFill>
                <a:latin typeface="Tahoma"/>
                <a:cs typeface="Tahoma"/>
              </a:rPr>
              <a:t>à 8h </a:t>
            </a:r>
            <a:r>
              <a:rPr sz="1200" spc="-105" dirty="0" err="1" smtClean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200" spc="-14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italien</a:t>
            </a: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 (sieste, activités avec l’assistante)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rgbClr val="FFFFFF"/>
                </a:solidFill>
                <a:latin typeface="Tahoma"/>
                <a:cs typeface="Tahoma"/>
              </a:rPr>
              <a:t>1h d’APC* dans une des langues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5556" y="4303629"/>
            <a:ext cx="176022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rgbClr val="0774A3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rgbClr val="0774A3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rgbClr val="0774A3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0774A3"/>
                </a:solidFill>
                <a:latin typeface="Tahoma"/>
                <a:cs typeface="Tahoma"/>
              </a:rPr>
              <a:t>en</a:t>
            </a:r>
            <a:r>
              <a:rPr lang="fr-FR" sz="1200" spc="-140" dirty="0" smtClean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lang="fr-FR" sz="1200" spc="-45" dirty="0" smtClean="0">
                <a:solidFill>
                  <a:srgbClr val="0774A3"/>
                </a:solidFill>
                <a:latin typeface="Tahoma"/>
                <a:cs typeface="Tahoma"/>
              </a:rPr>
              <a:t>f</a:t>
            </a:r>
            <a:r>
              <a:rPr lang="fr-FR" sz="1200" spc="25" dirty="0" smtClean="0">
                <a:solidFill>
                  <a:srgbClr val="0774A3"/>
                </a:solidFill>
                <a:latin typeface="Tahoma"/>
                <a:cs typeface="Tahoma"/>
              </a:rPr>
              <a:t>r</a:t>
            </a:r>
            <a:r>
              <a:rPr lang="fr-FR" sz="1200" spc="-75" dirty="0" smtClean="0">
                <a:solidFill>
                  <a:srgbClr val="0774A3"/>
                </a:solidFill>
                <a:latin typeface="Tahoma"/>
                <a:cs typeface="Tahoma"/>
              </a:rPr>
              <a:t>ançai</a:t>
            </a:r>
            <a:r>
              <a:rPr lang="fr-FR" sz="1200" spc="-60" dirty="0" smtClean="0">
                <a:solidFill>
                  <a:srgbClr val="0774A3"/>
                </a:solidFill>
                <a:latin typeface="Tahoma"/>
                <a:cs typeface="Tahoma"/>
              </a:rPr>
              <a:t>s  </a:t>
            </a:r>
            <a:r>
              <a:rPr lang="fr-FR" sz="1200" spc="-50" dirty="0" smtClean="0">
                <a:solidFill>
                  <a:srgbClr val="0774A3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rgbClr val="0774A3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rgbClr val="0774A3"/>
                </a:solidFill>
                <a:latin typeface="Tahoma"/>
                <a:cs typeface="Tahoma"/>
              </a:rPr>
              <a:t>en</a:t>
            </a:r>
            <a:r>
              <a:rPr lang="fr-FR" sz="1200" spc="-140" dirty="0" smtClean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lang="fr-FR" sz="1200" spc="-35" dirty="0" smtClean="0">
                <a:solidFill>
                  <a:srgbClr val="0774A3"/>
                </a:solidFill>
                <a:latin typeface="Tahoma"/>
                <a:cs typeface="Tahoma"/>
              </a:rPr>
              <a:t>italien</a:t>
            </a:r>
            <a:endParaRPr lang="fr-FR" sz="1200" dirty="0" smtClean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35" dirty="0" smtClean="0">
                <a:solidFill>
                  <a:srgbClr val="0774A3"/>
                </a:solidFill>
                <a:latin typeface="Tahoma"/>
                <a:cs typeface="Tahoma"/>
              </a:rPr>
              <a:t>4</a:t>
            </a:r>
            <a:r>
              <a:rPr sz="1200" spc="-125" dirty="0" smtClean="0">
                <a:solidFill>
                  <a:srgbClr val="0774A3"/>
                </a:solidFill>
                <a:latin typeface="Tahoma"/>
                <a:cs typeface="Tahoma"/>
              </a:rPr>
              <a:t>h</a:t>
            </a:r>
            <a:r>
              <a:rPr sz="1200" spc="-140" dirty="0" smtClean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200" spc="-105" dirty="0" err="1">
                <a:solidFill>
                  <a:srgbClr val="0774A3"/>
                </a:solidFill>
                <a:latin typeface="Tahoma"/>
                <a:cs typeface="Tahoma"/>
              </a:rPr>
              <a:t>en</a:t>
            </a:r>
            <a:r>
              <a:rPr sz="1200" spc="-140" dirty="0">
                <a:solidFill>
                  <a:srgbClr val="0774A3"/>
                </a:solidFill>
                <a:latin typeface="Tahoma"/>
                <a:cs typeface="Tahoma"/>
              </a:rPr>
              <a:t> </a:t>
            </a:r>
            <a:r>
              <a:rPr sz="1200" spc="-65" dirty="0" err="1" smtClean="0">
                <a:solidFill>
                  <a:srgbClr val="0774A3"/>
                </a:solidFill>
                <a:latin typeface="Tahoma"/>
                <a:cs typeface="Tahoma"/>
              </a:rPr>
              <a:t>anglai</a:t>
            </a:r>
            <a:r>
              <a:rPr sz="1200" spc="-75" dirty="0" err="1" smtClean="0">
                <a:solidFill>
                  <a:srgbClr val="0774A3"/>
                </a:solidFill>
                <a:latin typeface="Tahoma"/>
                <a:cs typeface="Tahoma"/>
              </a:rPr>
              <a:t>s</a:t>
            </a:r>
            <a:endParaRPr lang="fr-FR" sz="1200" spc="-75" dirty="0" smtClean="0">
              <a:solidFill>
                <a:srgbClr val="0774A3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rgbClr val="0774A3"/>
                </a:solidFill>
                <a:latin typeface="Tahoma"/>
                <a:cs typeface="Tahoma"/>
              </a:rPr>
              <a:t>1h d’APC*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8044" y="5781800"/>
            <a:ext cx="1060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Gr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Section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1791" y="5515278"/>
            <a:ext cx="1620343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341630" indent="-90805">
              <a:lnSpc>
                <a:spcPct val="100000"/>
              </a:lnSpc>
              <a:spcBef>
                <a:spcPts val="1460"/>
              </a:spcBef>
            </a:pPr>
            <a:r>
              <a:rPr lang="fr-FR" sz="1200" spc="-240" dirty="0" smtClean="0">
                <a:solidFill>
                  <a:schemeClr val="bg1"/>
                </a:solidFill>
                <a:latin typeface="Tahoma"/>
                <a:cs typeface="Tahoma"/>
              </a:rPr>
              <a:t>1</a:t>
            </a: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8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en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45" dirty="0" smtClean="0">
                <a:solidFill>
                  <a:schemeClr val="bg1"/>
                </a:solidFill>
                <a:latin typeface="Tahoma"/>
                <a:cs typeface="Tahoma"/>
              </a:rPr>
              <a:t>f</a:t>
            </a:r>
            <a:r>
              <a:rPr lang="fr-FR" sz="1200" spc="25" dirty="0" smtClean="0">
                <a:solidFill>
                  <a:schemeClr val="bg1"/>
                </a:solidFill>
                <a:latin typeface="Tahoma"/>
                <a:cs typeface="Tahoma"/>
              </a:rPr>
              <a:t>r</a:t>
            </a: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ançai</a:t>
            </a:r>
            <a:r>
              <a:rPr lang="fr-FR" sz="1200" spc="-60" dirty="0" smtClean="0">
                <a:solidFill>
                  <a:schemeClr val="bg1"/>
                </a:solidFill>
                <a:latin typeface="Tahoma"/>
                <a:cs typeface="Tahoma"/>
              </a:rPr>
              <a:t>s  </a:t>
            </a:r>
            <a:r>
              <a:rPr lang="fr-FR" sz="1200" spc="-50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00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en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italien</a:t>
            </a:r>
            <a:endParaRPr lang="fr-FR" sz="120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35" dirty="0" smtClean="0">
                <a:solidFill>
                  <a:schemeClr val="bg1"/>
                </a:solidFill>
                <a:latin typeface="Tahoma"/>
                <a:cs typeface="Tahoma"/>
              </a:rPr>
              <a:t>4</a:t>
            </a:r>
            <a:r>
              <a:rPr lang="fr-FR" sz="1200" spc="-125" dirty="0" smtClean="0">
                <a:solidFill>
                  <a:schemeClr val="bg1"/>
                </a:solidFill>
                <a:latin typeface="Tahoma"/>
                <a:cs typeface="Tahoma"/>
              </a:rPr>
              <a:t>h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105" dirty="0" smtClean="0">
                <a:solidFill>
                  <a:schemeClr val="bg1"/>
                </a:solidFill>
                <a:latin typeface="Tahoma"/>
                <a:cs typeface="Tahoma"/>
              </a:rPr>
              <a:t>en</a:t>
            </a:r>
            <a:r>
              <a:rPr lang="fr-FR" sz="1200" spc="-14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fr-FR" sz="1200" spc="-65" dirty="0" smtClean="0">
                <a:solidFill>
                  <a:schemeClr val="bg1"/>
                </a:solidFill>
                <a:latin typeface="Tahoma"/>
                <a:cs typeface="Tahoma"/>
              </a:rPr>
              <a:t>anglai</a:t>
            </a: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200" spc="-75" dirty="0" smtClean="0">
                <a:solidFill>
                  <a:schemeClr val="bg1"/>
                </a:solidFill>
                <a:latin typeface="Tahoma"/>
                <a:cs typeface="Tahoma"/>
              </a:rPr>
              <a:t>1h d’APC*</a:t>
            </a:r>
            <a:endParaRPr lang="fr-FR" sz="1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85100" y="644842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1C63B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*</a:t>
            </a:r>
            <a:r>
              <a:rPr lang="fr-FR" sz="1100" dirty="0" smtClean="0">
                <a:solidFill>
                  <a:srgbClr val="1D75B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APC : Aide pédagogique complémentaire . Soutien scolaire ou projet dans l’une des langues de l’école.</a:t>
            </a:r>
            <a:endParaRPr lang="it-IT" sz="1100" dirty="0">
              <a:solidFill>
                <a:srgbClr val="1D75B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2088</Words>
  <Application>Microsoft Office PowerPoint</Application>
  <PresentationFormat>Personalizzato</PresentationFormat>
  <Paragraphs>268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Calibri</vt:lpstr>
      <vt:lpstr>Lucida Sans</vt:lpstr>
      <vt:lpstr>Lucida Sans Unicode</vt:lpstr>
      <vt:lpstr>Tahoma</vt:lpstr>
      <vt:lpstr>Times New Roman</vt:lpstr>
      <vt:lpstr>Verdana</vt:lpstr>
      <vt:lpstr>Office Theme</vt:lpstr>
      <vt:lpstr>Presentazione standard di PowerPoint</vt:lpstr>
      <vt:lpstr>Le lycée et son réseau</vt:lpstr>
      <vt:lpstr>L’école maternelle en quelques mots</vt:lpstr>
      <vt:lpstr>Que va-t-il y apprendre ?</vt:lpstr>
      <vt:lpstr>Des rythmes et une pédagogie spécifiques</vt:lpstr>
      <vt:lpstr>Des classes multi-âges en maternelle trilingues</vt:lpstr>
      <vt:lpstr>Une école qui accueille parents et enfants</vt:lpstr>
      <vt:lpstr>Les horaires de l’école maternelle Victor Hugo</vt:lpstr>
      <vt:lpstr>Un projet pédagogique novateur  d’enseignement de 3 langues</vt:lpstr>
      <vt:lpstr>Votre enfant entre à l’école élèmentaire</vt:lpstr>
      <vt:lpstr>Les enseignements à l’école élémentaire</vt:lpstr>
      <vt:lpstr>Que va-t-il y apprendre au cycle 2 ?</vt:lpstr>
      <vt:lpstr>Que va-t-il apprendre au cycle 3 ?</vt:lpstr>
      <vt:lpstr>Les horaires de l’école élémentaire Victor Hugo</vt:lpstr>
      <vt:lpstr>Un projet pédagogique novateur  d’enseignement de 3 langues</vt:lpstr>
      <vt:lpstr>Un projet pédagogique novateur  d’enseignement de 3 langues</vt:lpstr>
      <vt:lpstr>Et après l’école primaire</vt:lpstr>
      <vt:lpstr>En 6ème au collège</vt:lpstr>
      <vt:lpstr>Les horaires au collège</vt:lpstr>
      <vt:lpstr>Les résultats aux examens</vt:lpstr>
      <vt:lpstr>Comparaison entre système éducatif français et italien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MEAEFF</dc:title>
  <dc:creator>Nathalie MAGINOT-FRANCE</dc:creator>
  <cp:lastModifiedBy>Nathalie MAGINOT-FRANCE</cp:lastModifiedBy>
  <cp:revision>18</cp:revision>
  <dcterms:created xsi:type="dcterms:W3CDTF">2024-04-18T12:40:51Z</dcterms:created>
  <dcterms:modified xsi:type="dcterms:W3CDTF">2024-04-19T16:46:34Z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2024-04-18T00:00:00Z</vt:filetime>
  </property>
</Properties>
</file>