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7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5B1"/>
    <a:srgbClr val="1C6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7502"/>
            <a:ext cx="100330" cy="27940"/>
          </a:xfrm>
          <a:custGeom>
            <a:avLst/>
            <a:gdLst/>
            <a:ahLst/>
            <a:cxnLst/>
            <a:rect l="l" t="t" r="r" b="b"/>
            <a:pathLst>
              <a:path w="100330" h="27939">
                <a:moveTo>
                  <a:pt x="0" y="0"/>
                </a:moveTo>
                <a:lnTo>
                  <a:pt x="0" y="14408"/>
                </a:lnTo>
                <a:lnTo>
                  <a:pt x="99933" y="27389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517"/>
            <a:ext cx="1453515" cy="7556500"/>
          </a:xfrm>
          <a:custGeom>
            <a:avLst/>
            <a:gdLst/>
            <a:ahLst/>
            <a:cxnLst/>
            <a:rect l="l" t="t" r="r" b="b"/>
            <a:pathLst>
              <a:path w="1453515" h="7556500">
                <a:moveTo>
                  <a:pt x="1137577" y="4280001"/>
                </a:moveTo>
                <a:lnTo>
                  <a:pt x="1106690" y="4268889"/>
                </a:lnTo>
                <a:lnTo>
                  <a:pt x="1074026" y="4261294"/>
                </a:lnTo>
                <a:lnTo>
                  <a:pt x="1039634" y="4257040"/>
                </a:lnTo>
                <a:lnTo>
                  <a:pt x="1003604" y="4255935"/>
                </a:lnTo>
                <a:lnTo>
                  <a:pt x="1032840" y="4267720"/>
                </a:lnTo>
                <a:lnTo>
                  <a:pt x="1064450" y="4276039"/>
                </a:lnTo>
                <a:lnTo>
                  <a:pt x="1099134" y="4280319"/>
                </a:lnTo>
                <a:lnTo>
                  <a:pt x="1137577" y="4280001"/>
                </a:lnTo>
                <a:close/>
              </a:path>
              <a:path w="1453515" h="7556500">
                <a:moveTo>
                  <a:pt x="1452918" y="6286500"/>
                </a:moveTo>
                <a:lnTo>
                  <a:pt x="1412913" y="6248400"/>
                </a:lnTo>
                <a:lnTo>
                  <a:pt x="1357401" y="6223000"/>
                </a:lnTo>
                <a:lnTo>
                  <a:pt x="1322146" y="6210300"/>
                </a:lnTo>
                <a:lnTo>
                  <a:pt x="1282382" y="6210300"/>
                </a:lnTo>
                <a:lnTo>
                  <a:pt x="1238491" y="6197600"/>
                </a:lnTo>
                <a:lnTo>
                  <a:pt x="1190879" y="6197600"/>
                </a:lnTo>
                <a:lnTo>
                  <a:pt x="1139888" y="6184900"/>
                </a:lnTo>
                <a:lnTo>
                  <a:pt x="1029373" y="6184900"/>
                </a:lnTo>
                <a:lnTo>
                  <a:pt x="970584" y="6172200"/>
                </a:lnTo>
                <a:lnTo>
                  <a:pt x="656691" y="6172200"/>
                </a:lnTo>
                <a:lnTo>
                  <a:pt x="592582" y="6159500"/>
                </a:lnTo>
                <a:lnTo>
                  <a:pt x="643509" y="6146800"/>
                </a:lnTo>
                <a:lnTo>
                  <a:pt x="681189" y="6134100"/>
                </a:lnTo>
                <a:lnTo>
                  <a:pt x="705510" y="6121400"/>
                </a:lnTo>
                <a:lnTo>
                  <a:pt x="716343" y="6108700"/>
                </a:lnTo>
                <a:lnTo>
                  <a:pt x="713574" y="6096000"/>
                </a:lnTo>
                <a:lnTo>
                  <a:pt x="697090" y="6083300"/>
                </a:lnTo>
                <a:lnTo>
                  <a:pt x="666750" y="6083300"/>
                </a:lnTo>
                <a:lnTo>
                  <a:pt x="622465" y="6070600"/>
                </a:lnTo>
                <a:lnTo>
                  <a:pt x="564095" y="6057900"/>
                </a:lnTo>
                <a:lnTo>
                  <a:pt x="491540" y="6045200"/>
                </a:lnTo>
                <a:lnTo>
                  <a:pt x="548386" y="6032500"/>
                </a:lnTo>
                <a:lnTo>
                  <a:pt x="604304" y="6032500"/>
                </a:lnTo>
                <a:lnTo>
                  <a:pt x="657567" y="6019800"/>
                </a:lnTo>
                <a:lnTo>
                  <a:pt x="749401" y="6019800"/>
                </a:lnTo>
                <a:lnTo>
                  <a:pt x="784555" y="6032500"/>
                </a:lnTo>
                <a:lnTo>
                  <a:pt x="810272" y="6057900"/>
                </a:lnTo>
                <a:lnTo>
                  <a:pt x="817956" y="6045200"/>
                </a:lnTo>
                <a:lnTo>
                  <a:pt x="829856" y="6032500"/>
                </a:lnTo>
                <a:lnTo>
                  <a:pt x="836764" y="6019800"/>
                </a:lnTo>
                <a:lnTo>
                  <a:pt x="843673" y="6007100"/>
                </a:lnTo>
                <a:lnTo>
                  <a:pt x="857148" y="5981700"/>
                </a:lnTo>
                <a:lnTo>
                  <a:pt x="868006" y="5956300"/>
                </a:lnTo>
                <a:lnTo>
                  <a:pt x="873963" y="5930900"/>
                </a:lnTo>
                <a:lnTo>
                  <a:pt x="872756" y="5905500"/>
                </a:lnTo>
                <a:lnTo>
                  <a:pt x="862114" y="5880100"/>
                </a:lnTo>
                <a:lnTo>
                  <a:pt x="839749" y="5867400"/>
                </a:lnTo>
                <a:lnTo>
                  <a:pt x="803402" y="5842000"/>
                </a:lnTo>
                <a:lnTo>
                  <a:pt x="750785" y="5829300"/>
                </a:lnTo>
                <a:lnTo>
                  <a:pt x="679640" y="5829300"/>
                </a:lnTo>
                <a:lnTo>
                  <a:pt x="717537" y="5816600"/>
                </a:lnTo>
                <a:lnTo>
                  <a:pt x="717842" y="5791200"/>
                </a:lnTo>
                <a:lnTo>
                  <a:pt x="695680" y="5778500"/>
                </a:lnTo>
                <a:lnTo>
                  <a:pt x="666178" y="5765800"/>
                </a:lnTo>
                <a:lnTo>
                  <a:pt x="681418" y="5715000"/>
                </a:lnTo>
                <a:lnTo>
                  <a:pt x="693839" y="5676900"/>
                </a:lnTo>
                <a:lnTo>
                  <a:pt x="696861" y="5638800"/>
                </a:lnTo>
                <a:lnTo>
                  <a:pt x="690397" y="5613400"/>
                </a:lnTo>
                <a:lnTo>
                  <a:pt x="683933" y="5588000"/>
                </a:lnTo>
                <a:lnTo>
                  <a:pt x="630859" y="5613400"/>
                </a:lnTo>
                <a:lnTo>
                  <a:pt x="561479" y="5613400"/>
                </a:lnTo>
                <a:lnTo>
                  <a:pt x="508812" y="5600700"/>
                </a:lnTo>
                <a:lnTo>
                  <a:pt x="470979" y="5600700"/>
                </a:lnTo>
                <a:lnTo>
                  <a:pt x="446112" y="5588000"/>
                </a:lnTo>
                <a:lnTo>
                  <a:pt x="432371" y="5588000"/>
                </a:lnTo>
                <a:lnTo>
                  <a:pt x="427863" y="5575300"/>
                </a:lnTo>
                <a:lnTo>
                  <a:pt x="430745" y="5562600"/>
                </a:lnTo>
                <a:lnTo>
                  <a:pt x="439166" y="5562600"/>
                </a:lnTo>
                <a:lnTo>
                  <a:pt x="451231" y="5549900"/>
                </a:lnTo>
                <a:lnTo>
                  <a:pt x="478917" y="5524500"/>
                </a:lnTo>
                <a:lnTo>
                  <a:pt x="490804" y="5511800"/>
                </a:lnTo>
                <a:lnTo>
                  <a:pt x="498894" y="5511800"/>
                </a:lnTo>
                <a:lnTo>
                  <a:pt x="501345" y="5499100"/>
                </a:lnTo>
                <a:lnTo>
                  <a:pt x="496290" y="5486400"/>
                </a:lnTo>
                <a:lnTo>
                  <a:pt x="536473" y="5486400"/>
                </a:lnTo>
                <a:lnTo>
                  <a:pt x="570776" y="5461000"/>
                </a:lnTo>
                <a:lnTo>
                  <a:pt x="597217" y="5448300"/>
                </a:lnTo>
                <a:lnTo>
                  <a:pt x="616597" y="5435600"/>
                </a:lnTo>
                <a:lnTo>
                  <a:pt x="629729" y="5422900"/>
                </a:lnTo>
                <a:lnTo>
                  <a:pt x="637425" y="5410200"/>
                </a:lnTo>
                <a:lnTo>
                  <a:pt x="640499" y="5397500"/>
                </a:lnTo>
                <a:lnTo>
                  <a:pt x="639762" y="5397500"/>
                </a:lnTo>
                <a:lnTo>
                  <a:pt x="636028" y="5384800"/>
                </a:lnTo>
                <a:lnTo>
                  <a:pt x="622795" y="5384800"/>
                </a:lnTo>
                <a:lnTo>
                  <a:pt x="614934" y="5372100"/>
                </a:lnTo>
                <a:lnTo>
                  <a:pt x="607314" y="5372100"/>
                </a:lnTo>
                <a:lnTo>
                  <a:pt x="600760" y="5359400"/>
                </a:lnTo>
                <a:lnTo>
                  <a:pt x="594067" y="5359400"/>
                </a:lnTo>
                <a:lnTo>
                  <a:pt x="595553" y="5346700"/>
                </a:lnTo>
                <a:lnTo>
                  <a:pt x="601357" y="5334000"/>
                </a:lnTo>
                <a:lnTo>
                  <a:pt x="612267" y="5334000"/>
                </a:lnTo>
                <a:lnTo>
                  <a:pt x="629119" y="5321300"/>
                </a:lnTo>
                <a:lnTo>
                  <a:pt x="652703" y="5308600"/>
                </a:lnTo>
                <a:lnTo>
                  <a:pt x="683844" y="5283200"/>
                </a:lnTo>
                <a:lnTo>
                  <a:pt x="723353" y="5270500"/>
                </a:lnTo>
                <a:lnTo>
                  <a:pt x="339534" y="5270500"/>
                </a:lnTo>
                <a:lnTo>
                  <a:pt x="322046" y="5257800"/>
                </a:lnTo>
                <a:lnTo>
                  <a:pt x="304800" y="5257800"/>
                </a:lnTo>
                <a:lnTo>
                  <a:pt x="304063" y="5245100"/>
                </a:lnTo>
                <a:lnTo>
                  <a:pt x="307949" y="5245100"/>
                </a:lnTo>
                <a:lnTo>
                  <a:pt x="315988" y="5232400"/>
                </a:lnTo>
                <a:lnTo>
                  <a:pt x="327672" y="5232400"/>
                </a:lnTo>
                <a:lnTo>
                  <a:pt x="342544" y="5219700"/>
                </a:lnTo>
                <a:lnTo>
                  <a:pt x="360108" y="5207000"/>
                </a:lnTo>
                <a:lnTo>
                  <a:pt x="379882" y="5207000"/>
                </a:lnTo>
                <a:lnTo>
                  <a:pt x="401383" y="5194300"/>
                </a:lnTo>
                <a:lnTo>
                  <a:pt x="424154" y="5194300"/>
                </a:lnTo>
                <a:lnTo>
                  <a:pt x="471500" y="5168900"/>
                </a:lnTo>
                <a:lnTo>
                  <a:pt x="495122" y="5168900"/>
                </a:lnTo>
                <a:lnTo>
                  <a:pt x="518071" y="5156200"/>
                </a:lnTo>
                <a:lnTo>
                  <a:pt x="539864" y="5143500"/>
                </a:lnTo>
                <a:lnTo>
                  <a:pt x="560019" y="5130800"/>
                </a:lnTo>
                <a:lnTo>
                  <a:pt x="578053" y="5130800"/>
                </a:lnTo>
                <a:lnTo>
                  <a:pt x="593483" y="5118100"/>
                </a:lnTo>
                <a:lnTo>
                  <a:pt x="605840" y="5105400"/>
                </a:lnTo>
                <a:lnTo>
                  <a:pt x="614629" y="5105400"/>
                </a:lnTo>
                <a:lnTo>
                  <a:pt x="619366" y="5092700"/>
                </a:lnTo>
                <a:lnTo>
                  <a:pt x="619582" y="5080000"/>
                </a:lnTo>
                <a:lnTo>
                  <a:pt x="614794" y="5067300"/>
                </a:lnTo>
                <a:lnTo>
                  <a:pt x="604507" y="5067300"/>
                </a:lnTo>
                <a:lnTo>
                  <a:pt x="588264" y="5054600"/>
                </a:lnTo>
                <a:lnTo>
                  <a:pt x="449148" y="5092700"/>
                </a:lnTo>
                <a:lnTo>
                  <a:pt x="431660" y="5080000"/>
                </a:lnTo>
                <a:lnTo>
                  <a:pt x="425399" y="5080000"/>
                </a:lnTo>
                <a:lnTo>
                  <a:pt x="429412" y="5067300"/>
                </a:lnTo>
                <a:lnTo>
                  <a:pt x="442760" y="5054600"/>
                </a:lnTo>
                <a:lnTo>
                  <a:pt x="464527" y="5054600"/>
                </a:lnTo>
                <a:lnTo>
                  <a:pt x="493763" y="5041900"/>
                </a:lnTo>
                <a:lnTo>
                  <a:pt x="529539" y="5029200"/>
                </a:lnTo>
                <a:lnTo>
                  <a:pt x="570915" y="5029200"/>
                </a:lnTo>
                <a:lnTo>
                  <a:pt x="616940" y="5016500"/>
                </a:lnTo>
                <a:lnTo>
                  <a:pt x="666711" y="5003800"/>
                </a:lnTo>
                <a:lnTo>
                  <a:pt x="719264" y="5003800"/>
                </a:lnTo>
                <a:lnTo>
                  <a:pt x="829017" y="4978400"/>
                </a:lnTo>
                <a:lnTo>
                  <a:pt x="884339" y="4978400"/>
                </a:lnTo>
                <a:lnTo>
                  <a:pt x="991184" y="4953000"/>
                </a:lnTo>
                <a:lnTo>
                  <a:pt x="1040841" y="4953000"/>
                </a:lnTo>
                <a:lnTo>
                  <a:pt x="1086751" y="4940300"/>
                </a:lnTo>
                <a:lnTo>
                  <a:pt x="1127950" y="4927600"/>
                </a:lnTo>
                <a:lnTo>
                  <a:pt x="1163523" y="4927600"/>
                </a:lnTo>
                <a:lnTo>
                  <a:pt x="1192530" y="4914900"/>
                </a:lnTo>
                <a:lnTo>
                  <a:pt x="1214043" y="4914900"/>
                </a:lnTo>
                <a:lnTo>
                  <a:pt x="1227112" y="4902200"/>
                </a:lnTo>
                <a:lnTo>
                  <a:pt x="1258303" y="4902200"/>
                </a:lnTo>
                <a:lnTo>
                  <a:pt x="1285011" y="4914900"/>
                </a:lnTo>
                <a:lnTo>
                  <a:pt x="1334020" y="4940300"/>
                </a:lnTo>
                <a:lnTo>
                  <a:pt x="1371942" y="4914900"/>
                </a:lnTo>
                <a:lnTo>
                  <a:pt x="1398079" y="4902200"/>
                </a:lnTo>
                <a:lnTo>
                  <a:pt x="1413395" y="4902200"/>
                </a:lnTo>
                <a:lnTo>
                  <a:pt x="1418869" y="4889500"/>
                </a:lnTo>
                <a:lnTo>
                  <a:pt x="1415453" y="4876800"/>
                </a:lnTo>
                <a:lnTo>
                  <a:pt x="1332230" y="4876800"/>
                </a:lnTo>
                <a:lnTo>
                  <a:pt x="1298879" y="4864100"/>
                </a:lnTo>
                <a:lnTo>
                  <a:pt x="1032941" y="4864100"/>
                </a:lnTo>
                <a:lnTo>
                  <a:pt x="1001915" y="4851400"/>
                </a:lnTo>
                <a:lnTo>
                  <a:pt x="975525" y="4851400"/>
                </a:lnTo>
                <a:lnTo>
                  <a:pt x="954747" y="4838700"/>
                </a:lnTo>
                <a:lnTo>
                  <a:pt x="940536" y="4826000"/>
                </a:lnTo>
                <a:lnTo>
                  <a:pt x="1327264" y="4826000"/>
                </a:lnTo>
                <a:lnTo>
                  <a:pt x="1365694" y="4813300"/>
                </a:lnTo>
                <a:lnTo>
                  <a:pt x="1394015" y="4800600"/>
                </a:lnTo>
                <a:lnTo>
                  <a:pt x="1410296" y="4787900"/>
                </a:lnTo>
                <a:lnTo>
                  <a:pt x="1423479" y="4787900"/>
                </a:lnTo>
                <a:lnTo>
                  <a:pt x="1428762" y="4775200"/>
                </a:lnTo>
                <a:lnTo>
                  <a:pt x="1426933" y="4775200"/>
                </a:lnTo>
                <a:lnTo>
                  <a:pt x="1418805" y="4762500"/>
                </a:lnTo>
                <a:lnTo>
                  <a:pt x="1405191" y="4749800"/>
                </a:lnTo>
                <a:lnTo>
                  <a:pt x="1386903" y="4749800"/>
                </a:lnTo>
                <a:lnTo>
                  <a:pt x="1364754" y="4737100"/>
                </a:lnTo>
                <a:lnTo>
                  <a:pt x="1339545" y="4724400"/>
                </a:lnTo>
                <a:lnTo>
                  <a:pt x="1312075" y="4711700"/>
                </a:lnTo>
                <a:lnTo>
                  <a:pt x="1224330" y="4673600"/>
                </a:lnTo>
                <a:lnTo>
                  <a:pt x="1195984" y="4660900"/>
                </a:lnTo>
                <a:lnTo>
                  <a:pt x="1145501" y="4635500"/>
                </a:lnTo>
                <a:lnTo>
                  <a:pt x="1108722" y="4610100"/>
                </a:lnTo>
                <a:lnTo>
                  <a:pt x="1092123" y="4584700"/>
                </a:lnTo>
                <a:lnTo>
                  <a:pt x="1093406" y="4572000"/>
                </a:lnTo>
                <a:lnTo>
                  <a:pt x="1102169" y="4559300"/>
                </a:lnTo>
                <a:lnTo>
                  <a:pt x="1119212" y="4546600"/>
                </a:lnTo>
                <a:lnTo>
                  <a:pt x="1145349" y="4533900"/>
                </a:lnTo>
                <a:lnTo>
                  <a:pt x="1181392" y="4521200"/>
                </a:lnTo>
                <a:lnTo>
                  <a:pt x="1124635" y="4521200"/>
                </a:lnTo>
                <a:lnTo>
                  <a:pt x="1068476" y="4533900"/>
                </a:lnTo>
                <a:lnTo>
                  <a:pt x="861199" y="4533900"/>
                </a:lnTo>
                <a:lnTo>
                  <a:pt x="816546" y="4508500"/>
                </a:lnTo>
                <a:lnTo>
                  <a:pt x="813650" y="4508500"/>
                </a:lnTo>
                <a:lnTo>
                  <a:pt x="843521" y="4470400"/>
                </a:lnTo>
                <a:lnTo>
                  <a:pt x="885444" y="4445000"/>
                </a:lnTo>
                <a:lnTo>
                  <a:pt x="961047" y="4406900"/>
                </a:lnTo>
                <a:lnTo>
                  <a:pt x="985583" y="4394200"/>
                </a:lnTo>
                <a:lnTo>
                  <a:pt x="1027607" y="4368800"/>
                </a:lnTo>
                <a:lnTo>
                  <a:pt x="1057808" y="4330700"/>
                </a:lnTo>
                <a:lnTo>
                  <a:pt x="1055065" y="4330700"/>
                </a:lnTo>
                <a:lnTo>
                  <a:pt x="1044219" y="4318000"/>
                </a:lnTo>
                <a:lnTo>
                  <a:pt x="1024267" y="4305300"/>
                </a:lnTo>
                <a:lnTo>
                  <a:pt x="994206" y="4292600"/>
                </a:lnTo>
                <a:lnTo>
                  <a:pt x="953008" y="4279900"/>
                </a:lnTo>
                <a:lnTo>
                  <a:pt x="899668" y="4279900"/>
                </a:lnTo>
                <a:lnTo>
                  <a:pt x="926541" y="4267200"/>
                </a:lnTo>
                <a:lnTo>
                  <a:pt x="1003604" y="4267200"/>
                </a:lnTo>
                <a:lnTo>
                  <a:pt x="972108" y="4241800"/>
                </a:lnTo>
                <a:lnTo>
                  <a:pt x="941666" y="4229100"/>
                </a:lnTo>
                <a:lnTo>
                  <a:pt x="911110" y="4203700"/>
                </a:lnTo>
                <a:lnTo>
                  <a:pt x="879284" y="4178300"/>
                </a:lnTo>
                <a:lnTo>
                  <a:pt x="845045" y="4152900"/>
                </a:lnTo>
                <a:lnTo>
                  <a:pt x="807237" y="4140200"/>
                </a:lnTo>
                <a:lnTo>
                  <a:pt x="764730" y="4114800"/>
                </a:lnTo>
                <a:lnTo>
                  <a:pt x="716343" y="4089400"/>
                </a:lnTo>
                <a:lnTo>
                  <a:pt x="660958" y="4076700"/>
                </a:lnTo>
                <a:lnTo>
                  <a:pt x="597408" y="4064000"/>
                </a:lnTo>
                <a:lnTo>
                  <a:pt x="713498" y="4064000"/>
                </a:lnTo>
                <a:lnTo>
                  <a:pt x="745083" y="4051300"/>
                </a:lnTo>
                <a:lnTo>
                  <a:pt x="798410" y="4051300"/>
                </a:lnTo>
                <a:lnTo>
                  <a:pt x="820420" y="4038600"/>
                </a:lnTo>
                <a:lnTo>
                  <a:pt x="839482" y="4038600"/>
                </a:lnTo>
                <a:lnTo>
                  <a:pt x="855751" y="4025900"/>
                </a:lnTo>
                <a:lnTo>
                  <a:pt x="869365" y="4025900"/>
                </a:lnTo>
                <a:lnTo>
                  <a:pt x="880440" y="4013200"/>
                </a:lnTo>
                <a:lnTo>
                  <a:pt x="889127" y="4013200"/>
                </a:lnTo>
                <a:lnTo>
                  <a:pt x="895553" y="4000500"/>
                </a:lnTo>
                <a:lnTo>
                  <a:pt x="899833" y="4000500"/>
                </a:lnTo>
                <a:lnTo>
                  <a:pt x="902131" y="3987800"/>
                </a:lnTo>
                <a:lnTo>
                  <a:pt x="902563" y="3987800"/>
                </a:lnTo>
                <a:lnTo>
                  <a:pt x="901268" y="3975100"/>
                </a:lnTo>
                <a:lnTo>
                  <a:pt x="898372" y="3975100"/>
                </a:lnTo>
                <a:lnTo>
                  <a:pt x="894016" y="3962400"/>
                </a:lnTo>
                <a:lnTo>
                  <a:pt x="888339" y="3962400"/>
                </a:lnTo>
                <a:lnTo>
                  <a:pt x="881456" y="3949700"/>
                </a:lnTo>
                <a:lnTo>
                  <a:pt x="873518" y="3937000"/>
                </a:lnTo>
                <a:lnTo>
                  <a:pt x="864654" y="3937000"/>
                </a:lnTo>
                <a:lnTo>
                  <a:pt x="854989" y="3924300"/>
                </a:lnTo>
                <a:lnTo>
                  <a:pt x="844664" y="3924300"/>
                </a:lnTo>
                <a:lnTo>
                  <a:pt x="833818" y="3911600"/>
                </a:lnTo>
                <a:lnTo>
                  <a:pt x="822566" y="3898900"/>
                </a:lnTo>
                <a:lnTo>
                  <a:pt x="811060" y="3898900"/>
                </a:lnTo>
                <a:lnTo>
                  <a:pt x="799426" y="3886200"/>
                </a:lnTo>
                <a:lnTo>
                  <a:pt x="776312" y="3873500"/>
                </a:lnTo>
                <a:lnTo>
                  <a:pt x="765098" y="3860800"/>
                </a:lnTo>
                <a:lnTo>
                  <a:pt x="754291" y="3860800"/>
                </a:lnTo>
                <a:lnTo>
                  <a:pt x="744029" y="3848100"/>
                </a:lnTo>
                <a:lnTo>
                  <a:pt x="734441" y="3848100"/>
                </a:lnTo>
                <a:lnTo>
                  <a:pt x="725652" y="3835400"/>
                </a:lnTo>
                <a:lnTo>
                  <a:pt x="717804" y="3835400"/>
                </a:lnTo>
                <a:lnTo>
                  <a:pt x="711034" y="3822700"/>
                </a:lnTo>
                <a:lnTo>
                  <a:pt x="705472" y="3822700"/>
                </a:lnTo>
                <a:lnTo>
                  <a:pt x="701255" y="3810000"/>
                </a:lnTo>
                <a:lnTo>
                  <a:pt x="698500" y="3810000"/>
                </a:lnTo>
                <a:lnTo>
                  <a:pt x="697357" y="3797300"/>
                </a:lnTo>
                <a:lnTo>
                  <a:pt x="697966" y="3797300"/>
                </a:lnTo>
                <a:lnTo>
                  <a:pt x="700443" y="3784600"/>
                </a:lnTo>
                <a:lnTo>
                  <a:pt x="711555" y="3784600"/>
                </a:lnTo>
                <a:lnTo>
                  <a:pt x="720458" y="3771900"/>
                </a:lnTo>
                <a:lnTo>
                  <a:pt x="745629" y="3771900"/>
                </a:lnTo>
                <a:lnTo>
                  <a:pt x="762165" y="3759200"/>
                </a:lnTo>
                <a:lnTo>
                  <a:pt x="889635" y="3759200"/>
                </a:lnTo>
                <a:lnTo>
                  <a:pt x="925029" y="3746500"/>
                </a:lnTo>
                <a:lnTo>
                  <a:pt x="964031" y="3746500"/>
                </a:lnTo>
                <a:lnTo>
                  <a:pt x="922464" y="3594100"/>
                </a:lnTo>
                <a:lnTo>
                  <a:pt x="1001610" y="3606800"/>
                </a:lnTo>
                <a:lnTo>
                  <a:pt x="1004443" y="3594100"/>
                </a:lnTo>
                <a:lnTo>
                  <a:pt x="1010107" y="3568700"/>
                </a:lnTo>
                <a:lnTo>
                  <a:pt x="1005789" y="3543300"/>
                </a:lnTo>
                <a:lnTo>
                  <a:pt x="990079" y="3530600"/>
                </a:lnTo>
                <a:lnTo>
                  <a:pt x="964399" y="3505200"/>
                </a:lnTo>
                <a:lnTo>
                  <a:pt x="888796" y="3479800"/>
                </a:lnTo>
                <a:lnTo>
                  <a:pt x="841730" y="3467100"/>
                </a:lnTo>
                <a:lnTo>
                  <a:pt x="790384" y="3454400"/>
                </a:lnTo>
                <a:lnTo>
                  <a:pt x="680529" y="3429000"/>
                </a:lnTo>
                <a:lnTo>
                  <a:pt x="722998" y="3416300"/>
                </a:lnTo>
                <a:lnTo>
                  <a:pt x="768019" y="3416300"/>
                </a:lnTo>
                <a:lnTo>
                  <a:pt x="810768" y="3429000"/>
                </a:lnTo>
                <a:lnTo>
                  <a:pt x="846442" y="3429000"/>
                </a:lnTo>
                <a:lnTo>
                  <a:pt x="857326" y="3416300"/>
                </a:lnTo>
                <a:lnTo>
                  <a:pt x="879094" y="3390900"/>
                </a:lnTo>
                <a:lnTo>
                  <a:pt x="904570" y="3365500"/>
                </a:lnTo>
                <a:lnTo>
                  <a:pt x="922439" y="3340100"/>
                </a:lnTo>
                <a:lnTo>
                  <a:pt x="932230" y="3327400"/>
                </a:lnTo>
                <a:lnTo>
                  <a:pt x="933500" y="3302000"/>
                </a:lnTo>
                <a:lnTo>
                  <a:pt x="925804" y="3289300"/>
                </a:lnTo>
                <a:lnTo>
                  <a:pt x="908685" y="3263900"/>
                </a:lnTo>
                <a:lnTo>
                  <a:pt x="881697" y="3251200"/>
                </a:lnTo>
                <a:lnTo>
                  <a:pt x="844397" y="3238500"/>
                </a:lnTo>
                <a:lnTo>
                  <a:pt x="796340" y="3213100"/>
                </a:lnTo>
                <a:lnTo>
                  <a:pt x="737057" y="3187700"/>
                </a:lnTo>
                <a:lnTo>
                  <a:pt x="666115" y="3175000"/>
                </a:lnTo>
                <a:lnTo>
                  <a:pt x="583069" y="3149600"/>
                </a:lnTo>
                <a:lnTo>
                  <a:pt x="834834" y="3136900"/>
                </a:lnTo>
                <a:lnTo>
                  <a:pt x="818426" y="3124200"/>
                </a:lnTo>
                <a:lnTo>
                  <a:pt x="810399" y="3124200"/>
                </a:lnTo>
                <a:lnTo>
                  <a:pt x="809739" y="3111500"/>
                </a:lnTo>
                <a:lnTo>
                  <a:pt x="815492" y="3098800"/>
                </a:lnTo>
                <a:lnTo>
                  <a:pt x="826643" y="3086100"/>
                </a:lnTo>
                <a:lnTo>
                  <a:pt x="842213" y="3073400"/>
                </a:lnTo>
                <a:lnTo>
                  <a:pt x="861225" y="3060700"/>
                </a:lnTo>
                <a:lnTo>
                  <a:pt x="882675" y="3035300"/>
                </a:lnTo>
                <a:lnTo>
                  <a:pt x="905598" y="3022600"/>
                </a:lnTo>
                <a:lnTo>
                  <a:pt x="928992" y="3009900"/>
                </a:lnTo>
                <a:lnTo>
                  <a:pt x="951877" y="2984500"/>
                </a:lnTo>
                <a:lnTo>
                  <a:pt x="973277" y="2971800"/>
                </a:lnTo>
                <a:lnTo>
                  <a:pt x="992187" y="2946400"/>
                </a:lnTo>
                <a:lnTo>
                  <a:pt x="1007618" y="2921000"/>
                </a:lnTo>
                <a:lnTo>
                  <a:pt x="1018603" y="2908300"/>
                </a:lnTo>
                <a:lnTo>
                  <a:pt x="1024153" y="2882900"/>
                </a:lnTo>
                <a:lnTo>
                  <a:pt x="1023277" y="2857500"/>
                </a:lnTo>
                <a:lnTo>
                  <a:pt x="998283" y="2819400"/>
                </a:lnTo>
                <a:lnTo>
                  <a:pt x="972197" y="2794000"/>
                </a:lnTo>
                <a:lnTo>
                  <a:pt x="935748" y="2781300"/>
                </a:lnTo>
                <a:lnTo>
                  <a:pt x="1020013" y="2781300"/>
                </a:lnTo>
                <a:lnTo>
                  <a:pt x="1048639" y="2794000"/>
                </a:lnTo>
                <a:lnTo>
                  <a:pt x="1030808" y="2781300"/>
                </a:lnTo>
                <a:lnTo>
                  <a:pt x="1016584" y="2768600"/>
                </a:lnTo>
                <a:lnTo>
                  <a:pt x="1005763" y="2755900"/>
                </a:lnTo>
                <a:lnTo>
                  <a:pt x="998131" y="2743200"/>
                </a:lnTo>
                <a:lnTo>
                  <a:pt x="993470" y="2743200"/>
                </a:lnTo>
                <a:lnTo>
                  <a:pt x="991577" y="2730500"/>
                </a:lnTo>
                <a:lnTo>
                  <a:pt x="992251" y="2717800"/>
                </a:lnTo>
                <a:lnTo>
                  <a:pt x="995260" y="2705100"/>
                </a:lnTo>
                <a:lnTo>
                  <a:pt x="1016254" y="2667000"/>
                </a:lnTo>
                <a:lnTo>
                  <a:pt x="1050785" y="2628900"/>
                </a:lnTo>
                <a:lnTo>
                  <a:pt x="1093139" y="2590800"/>
                </a:lnTo>
                <a:lnTo>
                  <a:pt x="1108011" y="2578100"/>
                </a:lnTo>
                <a:lnTo>
                  <a:pt x="1122921" y="2578100"/>
                </a:lnTo>
                <a:lnTo>
                  <a:pt x="1137640" y="2565400"/>
                </a:lnTo>
                <a:lnTo>
                  <a:pt x="1178585" y="2527300"/>
                </a:lnTo>
                <a:lnTo>
                  <a:pt x="1210310" y="2489200"/>
                </a:lnTo>
                <a:lnTo>
                  <a:pt x="1217841" y="2489200"/>
                </a:lnTo>
                <a:lnTo>
                  <a:pt x="1223518" y="2476500"/>
                </a:lnTo>
                <a:lnTo>
                  <a:pt x="1227099" y="2463800"/>
                </a:lnTo>
                <a:lnTo>
                  <a:pt x="1228407" y="2451100"/>
                </a:lnTo>
                <a:lnTo>
                  <a:pt x="1227201" y="2451100"/>
                </a:lnTo>
                <a:lnTo>
                  <a:pt x="1223289" y="2438400"/>
                </a:lnTo>
                <a:lnTo>
                  <a:pt x="1216444" y="2425700"/>
                </a:lnTo>
                <a:lnTo>
                  <a:pt x="1206474" y="2413000"/>
                </a:lnTo>
                <a:lnTo>
                  <a:pt x="1193165" y="2413000"/>
                </a:lnTo>
                <a:lnTo>
                  <a:pt x="1176299" y="2400300"/>
                </a:lnTo>
                <a:lnTo>
                  <a:pt x="1155661" y="2400300"/>
                </a:lnTo>
                <a:lnTo>
                  <a:pt x="1131049" y="2387600"/>
                </a:lnTo>
                <a:lnTo>
                  <a:pt x="1102258" y="2374900"/>
                </a:lnTo>
                <a:lnTo>
                  <a:pt x="1031252" y="2374900"/>
                </a:lnTo>
                <a:lnTo>
                  <a:pt x="988631" y="2362200"/>
                </a:lnTo>
                <a:lnTo>
                  <a:pt x="940981" y="2362200"/>
                </a:lnTo>
                <a:lnTo>
                  <a:pt x="888085" y="2349500"/>
                </a:lnTo>
                <a:lnTo>
                  <a:pt x="829754" y="2349500"/>
                </a:lnTo>
                <a:lnTo>
                  <a:pt x="716724" y="2298700"/>
                </a:lnTo>
                <a:lnTo>
                  <a:pt x="603707" y="2247900"/>
                </a:lnTo>
                <a:lnTo>
                  <a:pt x="582942" y="2273300"/>
                </a:lnTo>
                <a:lnTo>
                  <a:pt x="554291" y="2286000"/>
                </a:lnTo>
                <a:lnTo>
                  <a:pt x="518909" y="2298700"/>
                </a:lnTo>
                <a:lnTo>
                  <a:pt x="384136" y="2298700"/>
                </a:lnTo>
                <a:lnTo>
                  <a:pt x="333590" y="2286000"/>
                </a:lnTo>
                <a:lnTo>
                  <a:pt x="282181" y="2286000"/>
                </a:lnTo>
                <a:lnTo>
                  <a:pt x="231114" y="2273300"/>
                </a:lnTo>
                <a:lnTo>
                  <a:pt x="91567" y="2273300"/>
                </a:lnTo>
                <a:lnTo>
                  <a:pt x="53530" y="2286000"/>
                </a:lnTo>
                <a:lnTo>
                  <a:pt x="48221" y="2260600"/>
                </a:lnTo>
                <a:lnTo>
                  <a:pt x="90766" y="2222500"/>
                </a:lnTo>
                <a:lnTo>
                  <a:pt x="130606" y="2209800"/>
                </a:lnTo>
                <a:lnTo>
                  <a:pt x="177469" y="2197100"/>
                </a:lnTo>
                <a:lnTo>
                  <a:pt x="227368" y="2184400"/>
                </a:lnTo>
                <a:lnTo>
                  <a:pt x="355180" y="2184400"/>
                </a:lnTo>
                <a:lnTo>
                  <a:pt x="377164" y="2209800"/>
                </a:lnTo>
                <a:lnTo>
                  <a:pt x="331304" y="2222500"/>
                </a:lnTo>
                <a:lnTo>
                  <a:pt x="439077" y="2222500"/>
                </a:lnTo>
                <a:lnTo>
                  <a:pt x="481342" y="2209800"/>
                </a:lnTo>
                <a:lnTo>
                  <a:pt x="546087" y="2209800"/>
                </a:lnTo>
                <a:lnTo>
                  <a:pt x="569988" y="2197100"/>
                </a:lnTo>
                <a:lnTo>
                  <a:pt x="589165" y="2184400"/>
                </a:lnTo>
                <a:lnTo>
                  <a:pt x="604329" y="2184400"/>
                </a:lnTo>
                <a:lnTo>
                  <a:pt x="616165" y="2171700"/>
                </a:lnTo>
                <a:lnTo>
                  <a:pt x="625398" y="2159000"/>
                </a:lnTo>
                <a:lnTo>
                  <a:pt x="632714" y="2146300"/>
                </a:lnTo>
                <a:lnTo>
                  <a:pt x="638797" y="2133600"/>
                </a:lnTo>
                <a:lnTo>
                  <a:pt x="644385" y="2120900"/>
                </a:lnTo>
                <a:lnTo>
                  <a:pt x="650151" y="2108200"/>
                </a:lnTo>
                <a:lnTo>
                  <a:pt x="656805" y="2095500"/>
                </a:lnTo>
                <a:lnTo>
                  <a:pt x="665035" y="2095500"/>
                </a:lnTo>
                <a:lnTo>
                  <a:pt x="675563" y="2082800"/>
                </a:lnTo>
                <a:lnTo>
                  <a:pt x="689076" y="2070100"/>
                </a:lnTo>
                <a:lnTo>
                  <a:pt x="706285" y="2057400"/>
                </a:lnTo>
                <a:lnTo>
                  <a:pt x="754570" y="2057400"/>
                </a:lnTo>
                <a:lnTo>
                  <a:pt x="787044" y="2044700"/>
                </a:lnTo>
                <a:lnTo>
                  <a:pt x="826020" y="2044700"/>
                </a:lnTo>
                <a:lnTo>
                  <a:pt x="824636" y="2006600"/>
                </a:lnTo>
                <a:lnTo>
                  <a:pt x="828040" y="1955800"/>
                </a:lnTo>
                <a:lnTo>
                  <a:pt x="835698" y="1917700"/>
                </a:lnTo>
                <a:lnTo>
                  <a:pt x="847039" y="1866900"/>
                </a:lnTo>
                <a:lnTo>
                  <a:pt x="861529" y="1828800"/>
                </a:lnTo>
                <a:lnTo>
                  <a:pt x="878611" y="1778000"/>
                </a:lnTo>
                <a:lnTo>
                  <a:pt x="897750" y="1739900"/>
                </a:lnTo>
                <a:lnTo>
                  <a:pt x="918387" y="1689100"/>
                </a:lnTo>
                <a:lnTo>
                  <a:pt x="939977" y="1651000"/>
                </a:lnTo>
                <a:lnTo>
                  <a:pt x="961974" y="1600200"/>
                </a:lnTo>
                <a:lnTo>
                  <a:pt x="983830" y="1562100"/>
                </a:lnTo>
                <a:lnTo>
                  <a:pt x="1005001" y="1524000"/>
                </a:lnTo>
                <a:lnTo>
                  <a:pt x="1024928" y="1473200"/>
                </a:lnTo>
                <a:lnTo>
                  <a:pt x="1043076" y="1435100"/>
                </a:lnTo>
                <a:lnTo>
                  <a:pt x="1058887" y="1384300"/>
                </a:lnTo>
                <a:lnTo>
                  <a:pt x="1071829" y="1346200"/>
                </a:lnTo>
                <a:lnTo>
                  <a:pt x="1081341" y="1308100"/>
                </a:lnTo>
                <a:lnTo>
                  <a:pt x="1082725" y="1295400"/>
                </a:lnTo>
                <a:lnTo>
                  <a:pt x="1086878" y="1257300"/>
                </a:lnTo>
                <a:lnTo>
                  <a:pt x="715289" y="1295400"/>
                </a:lnTo>
                <a:lnTo>
                  <a:pt x="736561" y="1206500"/>
                </a:lnTo>
                <a:lnTo>
                  <a:pt x="779868" y="1193800"/>
                </a:lnTo>
                <a:lnTo>
                  <a:pt x="831684" y="1193800"/>
                </a:lnTo>
                <a:lnTo>
                  <a:pt x="886104" y="1181100"/>
                </a:lnTo>
                <a:lnTo>
                  <a:pt x="937234" y="1193800"/>
                </a:lnTo>
                <a:lnTo>
                  <a:pt x="979170" y="1193800"/>
                </a:lnTo>
                <a:lnTo>
                  <a:pt x="1006030" y="1206500"/>
                </a:lnTo>
                <a:lnTo>
                  <a:pt x="1011923" y="1231900"/>
                </a:lnTo>
                <a:lnTo>
                  <a:pt x="1048232" y="1231900"/>
                </a:lnTo>
                <a:lnTo>
                  <a:pt x="1068222" y="1219200"/>
                </a:lnTo>
                <a:lnTo>
                  <a:pt x="1073873" y="1206500"/>
                </a:lnTo>
                <a:lnTo>
                  <a:pt x="1067155" y="1193800"/>
                </a:lnTo>
                <a:lnTo>
                  <a:pt x="1050048" y="1193800"/>
                </a:lnTo>
                <a:lnTo>
                  <a:pt x="1024534" y="1181100"/>
                </a:lnTo>
                <a:lnTo>
                  <a:pt x="992581" y="1168400"/>
                </a:lnTo>
                <a:lnTo>
                  <a:pt x="956157" y="1155700"/>
                </a:lnTo>
                <a:lnTo>
                  <a:pt x="917257" y="1155700"/>
                </a:lnTo>
                <a:lnTo>
                  <a:pt x="877849" y="1143000"/>
                </a:lnTo>
                <a:lnTo>
                  <a:pt x="839901" y="1143000"/>
                </a:lnTo>
                <a:lnTo>
                  <a:pt x="805395" y="1130300"/>
                </a:lnTo>
                <a:lnTo>
                  <a:pt x="754634" y="1130300"/>
                </a:lnTo>
                <a:lnTo>
                  <a:pt x="798639" y="1104900"/>
                </a:lnTo>
                <a:lnTo>
                  <a:pt x="847394" y="1092200"/>
                </a:lnTo>
                <a:lnTo>
                  <a:pt x="899045" y="1079500"/>
                </a:lnTo>
                <a:lnTo>
                  <a:pt x="951776" y="1092200"/>
                </a:lnTo>
                <a:lnTo>
                  <a:pt x="1003731" y="1092200"/>
                </a:lnTo>
                <a:lnTo>
                  <a:pt x="1053096" y="1104900"/>
                </a:lnTo>
                <a:lnTo>
                  <a:pt x="1098042" y="1117600"/>
                </a:lnTo>
                <a:lnTo>
                  <a:pt x="1136726" y="1130300"/>
                </a:lnTo>
                <a:lnTo>
                  <a:pt x="1167320" y="1143000"/>
                </a:lnTo>
                <a:lnTo>
                  <a:pt x="1196911" y="1143000"/>
                </a:lnTo>
                <a:lnTo>
                  <a:pt x="1169085" y="1092200"/>
                </a:lnTo>
                <a:lnTo>
                  <a:pt x="1125664" y="1092200"/>
                </a:lnTo>
                <a:lnTo>
                  <a:pt x="1068666" y="1079500"/>
                </a:lnTo>
                <a:lnTo>
                  <a:pt x="1013015" y="1066800"/>
                </a:lnTo>
                <a:lnTo>
                  <a:pt x="960932" y="1066800"/>
                </a:lnTo>
                <a:lnTo>
                  <a:pt x="914603" y="1054100"/>
                </a:lnTo>
                <a:lnTo>
                  <a:pt x="876261" y="1041400"/>
                </a:lnTo>
                <a:lnTo>
                  <a:pt x="848106" y="1028700"/>
                </a:lnTo>
                <a:lnTo>
                  <a:pt x="832332" y="1003300"/>
                </a:lnTo>
                <a:lnTo>
                  <a:pt x="831176" y="977900"/>
                </a:lnTo>
                <a:lnTo>
                  <a:pt x="883666" y="952500"/>
                </a:lnTo>
                <a:lnTo>
                  <a:pt x="944867" y="952500"/>
                </a:lnTo>
                <a:lnTo>
                  <a:pt x="1004163" y="939800"/>
                </a:lnTo>
                <a:lnTo>
                  <a:pt x="1074686" y="939800"/>
                </a:lnTo>
                <a:lnTo>
                  <a:pt x="1091387" y="927100"/>
                </a:lnTo>
                <a:lnTo>
                  <a:pt x="1100391" y="927100"/>
                </a:lnTo>
                <a:lnTo>
                  <a:pt x="1099197" y="914400"/>
                </a:lnTo>
                <a:lnTo>
                  <a:pt x="1085329" y="901700"/>
                </a:lnTo>
                <a:lnTo>
                  <a:pt x="1105115" y="838200"/>
                </a:lnTo>
                <a:lnTo>
                  <a:pt x="1116990" y="800100"/>
                </a:lnTo>
                <a:lnTo>
                  <a:pt x="984402" y="817321"/>
                </a:lnTo>
                <a:lnTo>
                  <a:pt x="984402" y="927100"/>
                </a:lnTo>
                <a:lnTo>
                  <a:pt x="920407" y="939800"/>
                </a:lnTo>
                <a:lnTo>
                  <a:pt x="890600" y="914400"/>
                </a:lnTo>
                <a:lnTo>
                  <a:pt x="934529" y="914400"/>
                </a:lnTo>
                <a:lnTo>
                  <a:pt x="984402" y="927100"/>
                </a:lnTo>
                <a:lnTo>
                  <a:pt x="984402" y="817321"/>
                </a:lnTo>
                <a:lnTo>
                  <a:pt x="823607" y="838200"/>
                </a:lnTo>
                <a:lnTo>
                  <a:pt x="795261" y="825500"/>
                </a:lnTo>
                <a:lnTo>
                  <a:pt x="775563" y="812800"/>
                </a:lnTo>
                <a:lnTo>
                  <a:pt x="762317" y="800100"/>
                </a:lnTo>
                <a:lnTo>
                  <a:pt x="753376" y="800100"/>
                </a:lnTo>
                <a:lnTo>
                  <a:pt x="746531" y="787400"/>
                </a:lnTo>
                <a:lnTo>
                  <a:pt x="739622" y="774700"/>
                </a:lnTo>
                <a:lnTo>
                  <a:pt x="730465" y="774700"/>
                </a:lnTo>
                <a:lnTo>
                  <a:pt x="716902" y="762000"/>
                </a:lnTo>
                <a:lnTo>
                  <a:pt x="667791" y="762000"/>
                </a:lnTo>
                <a:lnTo>
                  <a:pt x="627900" y="774700"/>
                </a:lnTo>
                <a:lnTo>
                  <a:pt x="574890" y="774700"/>
                </a:lnTo>
                <a:lnTo>
                  <a:pt x="506577" y="787400"/>
                </a:lnTo>
                <a:lnTo>
                  <a:pt x="568744" y="774700"/>
                </a:lnTo>
                <a:lnTo>
                  <a:pt x="622033" y="762000"/>
                </a:lnTo>
                <a:lnTo>
                  <a:pt x="667092" y="749300"/>
                </a:lnTo>
                <a:lnTo>
                  <a:pt x="704583" y="723900"/>
                </a:lnTo>
                <a:lnTo>
                  <a:pt x="735152" y="698500"/>
                </a:lnTo>
                <a:lnTo>
                  <a:pt x="759460" y="685800"/>
                </a:lnTo>
                <a:lnTo>
                  <a:pt x="791895" y="635000"/>
                </a:lnTo>
                <a:lnTo>
                  <a:pt x="807148" y="584200"/>
                </a:lnTo>
                <a:lnTo>
                  <a:pt x="810450" y="533400"/>
                </a:lnTo>
                <a:lnTo>
                  <a:pt x="809256" y="508000"/>
                </a:lnTo>
                <a:lnTo>
                  <a:pt x="807034" y="482600"/>
                </a:lnTo>
                <a:lnTo>
                  <a:pt x="804456" y="457200"/>
                </a:lnTo>
                <a:lnTo>
                  <a:pt x="802170" y="431800"/>
                </a:lnTo>
                <a:lnTo>
                  <a:pt x="800811" y="406400"/>
                </a:lnTo>
                <a:lnTo>
                  <a:pt x="801065" y="393700"/>
                </a:lnTo>
                <a:lnTo>
                  <a:pt x="803579" y="368300"/>
                </a:lnTo>
                <a:lnTo>
                  <a:pt x="808990" y="355600"/>
                </a:lnTo>
                <a:lnTo>
                  <a:pt x="817968" y="342900"/>
                </a:lnTo>
                <a:lnTo>
                  <a:pt x="831176" y="330200"/>
                </a:lnTo>
                <a:lnTo>
                  <a:pt x="849261" y="330200"/>
                </a:lnTo>
                <a:lnTo>
                  <a:pt x="778865" y="292100"/>
                </a:lnTo>
                <a:lnTo>
                  <a:pt x="726592" y="266700"/>
                </a:lnTo>
                <a:lnTo>
                  <a:pt x="690118" y="241300"/>
                </a:lnTo>
                <a:lnTo>
                  <a:pt x="655447" y="190500"/>
                </a:lnTo>
                <a:lnTo>
                  <a:pt x="652678" y="165100"/>
                </a:lnTo>
                <a:lnTo>
                  <a:pt x="656551" y="139700"/>
                </a:lnTo>
                <a:lnTo>
                  <a:pt x="662038" y="114300"/>
                </a:lnTo>
                <a:lnTo>
                  <a:pt x="664794" y="101600"/>
                </a:lnTo>
                <a:lnTo>
                  <a:pt x="635368" y="114300"/>
                </a:lnTo>
                <a:lnTo>
                  <a:pt x="373646" y="114300"/>
                </a:lnTo>
                <a:lnTo>
                  <a:pt x="335191" y="101600"/>
                </a:lnTo>
                <a:lnTo>
                  <a:pt x="313626" y="88900"/>
                </a:lnTo>
                <a:lnTo>
                  <a:pt x="314248" y="63500"/>
                </a:lnTo>
                <a:lnTo>
                  <a:pt x="603745" y="63500"/>
                </a:lnTo>
                <a:lnTo>
                  <a:pt x="634631" y="50800"/>
                </a:lnTo>
                <a:lnTo>
                  <a:pt x="685038" y="50800"/>
                </a:lnTo>
                <a:lnTo>
                  <a:pt x="705332" y="38100"/>
                </a:lnTo>
                <a:lnTo>
                  <a:pt x="722884" y="38100"/>
                </a:lnTo>
                <a:lnTo>
                  <a:pt x="738085" y="25400"/>
                </a:lnTo>
                <a:lnTo>
                  <a:pt x="751319" y="25400"/>
                </a:lnTo>
                <a:lnTo>
                  <a:pt x="762977" y="12700"/>
                </a:lnTo>
                <a:lnTo>
                  <a:pt x="773455" y="0"/>
                </a:lnTo>
                <a:lnTo>
                  <a:pt x="0" y="0"/>
                </a:lnTo>
                <a:lnTo>
                  <a:pt x="0" y="6083300"/>
                </a:lnTo>
                <a:lnTo>
                  <a:pt x="24638" y="6070600"/>
                </a:lnTo>
                <a:lnTo>
                  <a:pt x="87845" y="6057900"/>
                </a:lnTo>
                <a:lnTo>
                  <a:pt x="143738" y="6057900"/>
                </a:lnTo>
                <a:lnTo>
                  <a:pt x="190461" y="6045200"/>
                </a:lnTo>
                <a:lnTo>
                  <a:pt x="226110" y="6032500"/>
                </a:lnTo>
                <a:lnTo>
                  <a:pt x="400583" y="6146800"/>
                </a:lnTo>
                <a:lnTo>
                  <a:pt x="226339" y="6146800"/>
                </a:lnTo>
                <a:lnTo>
                  <a:pt x="165620" y="6134100"/>
                </a:lnTo>
                <a:lnTo>
                  <a:pt x="99936" y="6121400"/>
                </a:lnTo>
                <a:lnTo>
                  <a:pt x="119951" y="6134100"/>
                </a:lnTo>
                <a:lnTo>
                  <a:pt x="139712" y="6134100"/>
                </a:lnTo>
                <a:lnTo>
                  <a:pt x="159067" y="6146800"/>
                </a:lnTo>
                <a:lnTo>
                  <a:pt x="177825" y="6146800"/>
                </a:lnTo>
                <a:lnTo>
                  <a:pt x="139865" y="6159500"/>
                </a:lnTo>
                <a:lnTo>
                  <a:pt x="98298" y="6159500"/>
                </a:lnTo>
                <a:lnTo>
                  <a:pt x="53555" y="6172200"/>
                </a:lnTo>
                <a:lnTo>
                  <a:pt x="0" y="6172200"/>
                </a:lnTo>
                <a:lnTo>
                  <a:pt x="0" y="7480300"/>
                </a:lnTo>
                <a:lnTo>
                  <a:pt x="459486" y="7543800"/>
                </a:lnTo>
                <a:lnTo>
                  <a:pt x="0" y="7543800"/>
                </a:lnTo>
                <a:lnTo>
                  <a:pt x="0" y="7556487"/>
                </a:lnTo>
                <a:lnTo>
                  <a:pt x="508812" y="7556487"/>
                </a:lnTo>
                <a:lnTo>
                  <a:pt x="558673" y="7543800"/>
                </a:lnTo>
                <a:lnTo>
                  <a:pt x="605548" y="7531100"/>
                </a:lnTo>
                <a:lnTo>
                  <a:pt x="650367" y="7518400"/>
                </a:lnTo>
                <a:lnTo>
                  <a:pt x="694080" y="7518400"/>
                </a:lnTo>
                <a:lnTo>
                  <a:pt x="737603" y="7505700"/>
                </a:lnTo>
                <a:lnTo>
                  <a:pt x="876566" y="7505700"/>
                </a:lnTo>
                <a:lnTo>
                  <a:pt x="928814" y="7518400"/>
                </a:lnTo>
                <a:lnTo>
                  <a:pt x="985583" y="7518400"/>
                </a:lnTo>
                <a:lnTo>
                  <a:pt x="1047838" y="7531100"/>
                </a:lnTo>
                <a:lnTo>
                  <a:pt x="996937" y="7518400"/>
                </a:lnTo>
                <a:lnTo>
                  <a:pt x="954112" y="7505700"/>
                </a:lnTo>
                <a:lnTo>
                  <a:pt x="918464" y="7493000"/>
                </a:lnTo>
                <a:lnTo>
                  <a:pt x="889101" y="7480300"/>
                </a:lnTo>
                <a:lnTo>
                  <a:pt x="865124" y="7467600"/>
                </a:lnTo>
                <a:lnTo>
                  <a:pt x="845642" y="7454900"/>
                </a:lnTo>
                <a:lnTo>
                  <a:pt x="829754" y="7454900"/>
                </a:lnTo>
                <a:lnTo>
                  <a:pt x="816571" y="7442200"/>
                </a:lnTo>
                <a:lnTo>
                  <a:pt x="805218" y="7442200"/>
                </a:lnTo>
                <a:lnTo>
                  <a:pt x="794766" y="7429500"/>
                </a:lnTo>
                <a:lnTo>
                  <a:pt x="784352" y="7429500"/>
                </a:lnTo>
                <a:lnTo>
                  <a:pt x="773061" y="7416800"/>
                </a:lnTo>
                <a:lnTo>
                  <a:pt x="760006" y="7416800"/>
                </a:lnTo>
                <a:lnTo>
                  <a:pt x="744283" y="7404100"/>
                </a:lnTo>
                <a:lnTo>
                  <a:pt x="725030" y="7391400"/>
                </a:lnTo>
                <a:lnTo>
                  <a:pt x="701319" y="7391400"/>
                </a:lnTo>
                <a:lnTo>
                  <a:pt x="672274" y="7378700"/>
                </a:lnTo>
                <a:lnTo>
                  <a:pt x="636993" y="7366000"/>
                </a:lnTo>
                <a:lnTo>
                  <a:pt x="594575" y="7353300"/>
                </a:lnTo>
                <a:lnTo>
                  <a:pt x="544156" y="7340600"/>
                </a:lnTo>
                <a:lnTo>
                  <a:pt x="745274" y="7340600"/>
                </a:lnTo>
                <a:lnTo>
                  <a:pt x="733971" y="7327900"/>
                </a:lnTo>
                <a:lnTo>
                  <a:pt x="709015" y="7315200"/>
                </a:lnTo>
                <a:lnTo>
                  <a:pt x="676160" y="7302500"/>
                </a:lnTo>
                <a:lnTo>
                  <a:pt x="641121" y="7289800"/>
                </a:lnTo>
                <a:lnTo>
                  <a:pt x="609676" y="7277100"/>
                </a:lnTo>
                <a:lnTo>
                  <a:pt x="587527" y="7264400"/>
                </a:lnTo>
                <a:lnTo>
                  <a:pt x="580428" y="7251700"/>
                </a:lnTo>
                <a:lnTo>
                  <a:pt x="594118" y="7239000"/>
                </a:lnTo>
                <a:lnTo>
                  <a:pt x="634352" y="7226300"/>
                </a:lnTo>
                <a:lnTo>
                  <a:pt x="676871" y="7226300"/>
                </a:lnTo>
                <a:lnTo>
                  <a:pt x="713117" y="7213600"/>
                </a:lnTo>
                <a:lnTo>
                  <a:pt x="743585" y="7188200"/>
                </a:lnTo>
                <a:lnTo>
                  <a:pt x="768832" y="7175500"/>
                </a:lnTo>
                <a:lnTo>
                  <a:pt x="789393" y="7162800"/>
                </a:lnTo>
                <a:lnTo>
                  <a:pt x="805802" y="7137400"/>
                </a:lnTo>
                <a:lnTo>
                  <a:pt x="818603" y="7112000"/>
                </a:lnTo>
                <a:lnTo>
                  <a:pt x="828306" y="7099300"/>
                </a:lnTo>
                <a:lnTo>
                  <a:pt x="840651" y="7048500"/>
                </a:lnTo>
                <a:lnTo>
                  <a:pt x="847090" y="6997700"/>
                </a:lnTo>
                <a:lnTo>
                  <a:pt x="849452" y="6959600"/>
                </a:lnTo>
                <a:lnTo>
                  <a:pt x="851954" y="6934200"/>
                </a:lnTo>
                <a:lnTo>
                  <a:pt x="855129" y="6908800"/>
                </a:lnTo>
                <a:lnTo>
                  <a:pt x="859510" y="6883400"/>
                </a:lnTo>
                <a:lnTo>
                  <a:pt x="865632" y="6845300"/>
                </a:lnTo>
                <a:lnTo>
                  <a:pt x="874052" y="6819900"/>
                </a:lnTo>
                <a:lnTo>
                  <a:pt x="885278" y="6794500"/>
                </a:lnTo>
                <a:lnTo>
                  <a:pt x="899871" y="6769100"/>
                </a:lnTo>
                <a:lnTo>
                  <a:pt x="918349" y="6731000"/>
                </a:lnTo>
                <a:lnTo>
                  <a:pt x="969124" y="6680200"/>
                </a:lnTo>
                <a:lnTo>
                  <a:pt x="1002499" y="6654800"/>
                </a:lnTo>
                <a:lnTo>
                  <a:pt x="1041908" y="6629400"/>
                </a:lnTo>
                <a:lnTo>
                  <a:pt x="998118" y="6629400"/>
                </a:lnTo>
                <a:lnTo>
                  <a:pt x="960056" y="6642100"/>
                </a:lnTo>
                <a:lnTo>
                  <a:pt x="834898" y="6642100"/>
                </a:lnTo>
                <a:lnTo>
                  <a:pt x="828408" y="6629400"/>
                </a:lnTo>
                <a:lnTo>
                  <a:pt x="827544" y="6629400"/>
                </a:lnTo>
                <a:lnTo>
                  <a:pt x="832446" y="6616700"/>
                </a:lnTo>
                <a:lnTo>
                  <a:pt x="858494" y="6616700"/>
                </a:lnTo>
                <a:lnTo>
                  <a:pt x="869950" y="6604000"/>
                </a:lnTo>
                <a:lnTo>
                  <a:pt x="882281" y="6604000"/>
                </a:lnTo>
                <a:lnTo>
                  <a:pt x="908380" y="6591300"/>
                </a:lnTo>
                <a:lnTo>
                  <a:pt x="921550" y="6591300"/>
                </a:lnTo>
                <a:lnTo>
                  <a:pt x="934389" y="6578600"/>
                </a:lnTo>
                <a:lnTo>
                  <a:pt x="957859" y="6578600"/>
                </a:lnTo>
                <a:lnTo>
                  <a:pt x="967892" y="6565900"/>
                </a:lnTo>
                <a:lnTo>
                  <a:pt x="976388" y="6565900"/>
                </a:lnTo>
                <a:lnTo>
                  <a:pt x="983056" y="6553200"/>
                </a:lnTo>
                <a:lnTo>
                  <a:pt x="989634" y="6553200"/>
                </a:lnTo>
                <a:lnTo>
                  <a:pt x="988961" y="6540500"/>
                </a:lnTo>
                <a:lnTo>
                  <a:pt x="967409" y="6540500"/>
                </a:lnTo>
                <a:lnTo>
                  <a:pt x="952728" y="6527800"/>
                </a:lnTo>
                <a:lnTo>
                  <a:pt x="904862" y="6527800"/>
                </a:lnTo>
                <a:lnTo>
                  <a:pt x="955763" y="6515100"/>
                </a:lnTo>
                <a:lnTo>
                  <a:pt x="1002842" y="6515100"/>
                </a:lnTo>
                <a:lnTo>
                  <a:pt x="1047915" y="6502400"/>
                </a:lnTo>
                <a:lnTo>
                  <a:pt x="1092771" y="6502400"/>
                </a:lnTo>
                <a:lnTo>
                  <a:pt x="1139240" y="6515100"/>
                </a:lnTo>
                <a:lnTo>
                  <a:pt x="1189139" y="6515100"/>
                </a:lnTo>
                <a:lnTo>
                  <a:pt x="1170571" y="6502400"/>
                </a:lnTo>
                <a:lnTo>
                  <a:pt x="1159941" y="6489700"/>
                </a:lnTo>
                <a:lnTo>
                  <a:pt x="1155966" y="6477000"/>
                </a:lnTo>
                <a:lnTo>
                  <a:pt x="1157363" y="6451600"/>
                </a:lnTo>
                <a:lnTo>
                  <a:pt x="1162850" y="6438900"/>
                </a:lnTo>
                <a:lnTo>
                  <a:pt x="1171143" y="6426200"/>
                </a:lnTo>
                <a:lnTo>
                  <a:pt x="1180960" y="6413500"/>
                </a:lnTo>
                <a:lnTo>
                  <a:pt x="1191031" y="6400800"/>
                </a:lnTo>
                <a:lnTo>
                  <a:pt x="1200086" y="6388100"/>
                </a:lnTo>
                <a:lnTo>
                  <a:pt x="1206817" y="6375400"/>
                </a:lnTo>
                <a:lnTo>
                  <a:pt x="1209967" y="6375400"/>
                </a:lnTo>
                <a:lnTo>
                  <a:pt x="1208239" y="6362700"/>
                </a:lnTo>
                <a:lnTo>
                  <a:pt x="1161072" y="6324600"/>
                </a:lnTo>
                <a:lnTo>
                  <a:pt x="1081811" y="6299200"/>
                </a:lnTo>
                <a:lnTo>
                  <a:pt x="1024013" y="6286500"/>
                </a:lnTo>
                <a:lnTo>
                  <a:pt x="1142847" y="6286500"/>
                </a:lnTo>
                <a:lnTo>
                  <a:pt x="1189850" y="6299200"/>
                </a:lnTo>
                <a:lnTo>
                  <a:pt x="1282014" y="6299200"/>
                </a:lnTo>
                <a:lnTo>
                  <a:pt x="1250708" y="6286500"/>
                </a:lnTo>
                <a:lnTo>
                  <a:pt x="1240739" y="6273800"/>
                </a:lnTo>
                <a:lnTo>
                  <a:pt x="1274279" y="6261100"/>
                </a:lnTo>
                <a:lnTo>
                  <a:pt x="1371968" y="6261100"/>
                </a:lnTo>
                <a:lnTo>
                  <a:pt x="1410982" y="6273800"/>
                </a:lnTo>
                <a:lnTo>
                  <a:pt x="1452918" y="628650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340" y="596778"/>
            <a:ext cx="5833757" cy="47781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0750" y="2016076"/>
            <a:ext cx="7730490" cy="4861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7269" y="5114957"/>
            <a:ext cx="3813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Lycée</a:t>
            </a:r>
            <a:r>
              <a:rPr sz="16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</a:t>
            </a:r>
            <a:r>
              <a:rPr sz="16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6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Internationa</a:t>
            </a:r>
            <a:r>
              <a:rPr sz="16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</a:t>
            </a:r>
            <a:r>
              <a:rPr sz="16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6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6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Florence</a:t>
            </a:r>
            <a:endParaRPr sz="1600">
              <a:latin typeface="Lucida Sans Unicode"/>
              <a:cs typeface="Lucida Sans Unicode"/>
            </a:endParaRPr>
          </a:p>
          <a:p>
            <a:pPr marL="2165985">
              <a:lnSpc>
                <a:spcPct val="100000"/>
              </a:lnSpc>
            </a:pPr>
            <a:r>
              <a:rPr sz="1600" b="1" spc="-20" dirty="0">
                <a:solidFill>
                  <a:srgbClr val="0074A0"/>
                </a:solidFill>
                <a:latin typeface="Verdana"/>
                <a:cs typeface="Verdana"/>
              </a:rPr>
              <a:t>VICTO</a:t>
            </a:r>
            <a:r>
              <a:rPr sz="1600" b="1" spc="-15" dirty="0">
                <a:solidFill>
                  <a:srgbClr val="0074A0"/>
                </a:solidFill>
                <a:latin typeface="Verdana"/>
                <a:cs typeface="Verdana"/>
              </a:rPr>
              <a:t>R</a:t>
            </a:r>
            <a:r>
              <a:rPr sz="1600" b="1" spc="-114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600" b="1" spc="55" dirty="0">
                <a:solidFill>
                  <a:srgbClr val="0074A0"/>
                </a:solidFill>
                <a:latin typeface="Verdana"/>
                <a:cs typeface="Verdana"/>
              </a:rPr>
              <a:t>HUGO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5199" y="5748321"/>
            <a:ext cx="39179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lang="it-IT" sz="4000" spc="-340" dirty="0">
                <a:solidFill>
                  <a:srgbClr val="0074A0"/>
                </a:solidFill>
                <a:latin typeface="Tahoma"/>
                <a:cs typeface="Tahoma"/>
              </a:rPr>
              <a:t>Il mio bambino a </a:t>
            </a:r>
            <a:r>
              <a:rPr lang="it-IT" sz="4000" spc="-340" dirty="0" smtClean="0">
                <a:solidFill>
                  <a:srgbClr val="0074A0"/>
                </a:solidFill>
                <a:latin typeface="Tahoma"/>
                <a:cs typeface="Tahoma"/>
              </a:rPr>
              <a:t>scuola Victor </a:t>
            </a:r>
            <a:r>
              <a:rPr lang="it-IT" sz="4000" spc="-340" dirty="0">
                <a:solidFill>
                  <a:srgbClr val="0074A0"/>
                </a:solidFill>
                <a:latin typeface="Tahoma"/>
                <a:cs typeface="Tahoma"/>
              </a:rPr>
              <a:t>Hugo</a:t>
            </a:r>
            <a:endParaRPr sz="4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3239" y="3163858"/>
            <a:ext cx="8841105" cy="2569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Il CP è il primo anno della scuola primaria, che va fino al </a:t>
            </a:r>
            <a:r>
              <a:rPr lang="it-IT" spc="-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collège</a:t>
            </a: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In 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linea di massima, i bambini trascorrono cinque anni </a:t>
            </a: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nella scuola primaria.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L’istruzione è 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organizzata in tre cicli:	</a:t>
            </a:r>
            <a:endParaRPr lang="it-IT" spc="-5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28575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Ciclo 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1, il ciclo di apprendimento precoce: (sezione molto </a:t>
            </a: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precoce :TPS), </a:t>
            </a:r>
            <a:r>
              <a:rPr lang="it-IT" spc="-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petite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, </a:t>
            </a:r>
            <a:r>
              <a:rPr lang="it-IT" spc="-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moyenne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 e grande </a:t>
            </a:r>
            <a:r>
              <a:rPr lang="it-IT" spc="-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section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 de </a:t>
            </a:r>
            <a:r>
              <a:rPr lang="it-IT" spc="-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maternelle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 da 2 a 6 anni di età	</a:t>
            </a:r>
            <a:endParaRPr lang="it-IT" spc="-5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- 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Ciclo 2, il ciclo di apprendimento fondamentale: CP, CE1 e CE2 da 6 a 9 anni	</a:t>
            </a:r>
            <a:endParaRPr lang="it-IT" spc="-5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- </a:t>
            </a:r>
            <a:r>
              <a:rPr lang="it-IT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Ciclo 3 di consolidamento: CM1, CM2 da 9 a 11 anni e 6ème (primo anno di </a:t>
            </a:r>
            <a:r>
              <a:rPr lang="it-IT" spc="-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scuola media)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536700" y="1419225"/>
            <a:ext cx="7724439" cy="1244600"/>
          </a:xfrm>
        </p:spPr>
        <p:txBody>
          <a:bodyPr/>
          <a:lstStyle/>
          <a:p>
            <a:pPr algn="ctr"/>
            <a:r>
              <a:rPr lang="it-IT" dirty="0"/>
              <a:t>Il vostro bambino inizia la scuola primaria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5876" y="2943225"/>
            <a:ext cx="9634514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L'insegnamento si svolge per 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26+1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ore settimanali, dal lunedì mattina al venerdì pomeriggio. </a:t>
            </a:r>
            <a:endParaRPr lang="it-IT" spc="-15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Un'ora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alla settimana può essere dedicata all'assistenza didattica supplementare (APC), in cui gli alunni con difficoltà possono lavorare in piccoli gruppi, mentre gli altri lavorano a un progetto, o 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partecipano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al coro (francese, inglese e italiano) a seconda della classe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valutazioni vengono effettuate per valutare l'acquisizione della base comune di conoscenze, competenze e cultura, ovvero le conoscenze fondamentali che tutti gli alunni devono padroneggiare entro la fine della scuola dell'obbligo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Alla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fine di ogni trimestre, riceverete una pagella con il livello degli alunni in ogni materia, la loro valutazione generale e i progetti realizzati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Alla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fine di CE2, 6ème e 3ème, verrà anche rilasciata una pagella di fine ciclo.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70913" y="1266825"/>
            <a:ext cx="7724439" cy="1231106"/>
          </a:xfrm>
        </p:spPr>
        <p:txBody>
          <a:bodyPr/>
          <a:lstStyle/>
          <a:p>
            <a:pPr algn="ctr"/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insegnamenti</a:t>
            </a:r>
            <a:r>
              <a:rPr lang="fr-FR" dirty="0" smtClean="0"/>
              <a:t> alla </a:t>
            </a:r>
            <a:r>
              <a:rPr lang="fr-FR" dirty="0" err="1" smtClean="0"/>
              <a:t>scuola</a:t>
            </a:r>
            <a:r>
              <a:rPr lang="fr-FR" dirty="0" smtClean="0"/>
              <a:t> </a:t>
            </a:r>
            <a:r>
              <a:rPr lang="fr-FR" dirty="0" err="1" smtClean="0"/>
              <a:t>primaria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1300" y="2181225"/>
            <a:ext cx="10310495" cy="3967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it-IT" b="1" spc="-80" dirty="0" smtClean="0">
                <a:solidFill>
                  <a:srgbClr val="0074A0"/>
                </a:solidFill>
                <a:latin typeface="Verdana"/>
                <a:cs typeface="Verdana"/>
              </a:rPr>
              <a:t>dal </a:t>
            </a:r>
            <a:r>
              <a:rPr lang="it-IT" b="1" spc="-80" dirty="0">
                <a:solidFill>
                  <a:srgbClr val="0074A0"/>
                </a:solidFill>
                <a:latin typeface="Verdana"/>
                <a:cs typeface="Verdana"/>
              </a:rPr>
              <a:t>CP </a:t>
            </a:r>
            <a:r>
              <a:rPr lang="it-IT" b="1" spc="-80" dirty="0" smtClean="0">
                <a:solidFill>
                  <a:srgbClr val="0074A0"/>
                </a:solidFill>
                <a:latin typeface="Verdana"/>
                <a:cs typeface="Verdana"/>
              </a:rPr>
              <a:t>al CE2</a:t>
            </a: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endParaRPr lang="it-IT" b="1" spc="-80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L'apprendimento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sistematico della lettura in francese e italiano, della scrittura e delle 3 lingue 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della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scuola, la conoscenza e la comprensione dei numeri e del sistema decimale, il calcolo di quantità sempre più grandi e la soluzione di problemi sono gli obiettivi prioritari del Ciclo 2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.</a:t>
            </a: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L'apprendimento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continuo in queste aree riceve un'attenzione costante, indipendentemente dall'attività svolta. Anche l'educazione fisica e lo sport svolgono un ruolo importante nelle attività scolastiche di questo ciclo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.</a:t>
            </a: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 Le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scienze, le prime riflessioni sullo spazio e sul tempo e l'educazione civica garantiscono un'indispensabile apertura sul mondo e la costruzione di una cultura comune per tutti gli alunni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.</a:t>
            </a: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L'educazione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artistica si basa su pratiche che incoraggiano gli alunni a esprimersi e sul contatto diretto con le opere d'arte e gli 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artisti come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prima introduzione alla storia dell'arte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.</a:t>
            </a: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La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qualità della presentazione dell'opera, l'attenzione alla padronanza del gesto</a:t>
            </a:r>
            <a:r>
              <a:rPr lang="it-IT" spc="-80" dirty="0" smtClean="0">
                <a:solidFill>
                  <a:srgbClr val="0074A0"/>
                </a:solidFill>
                <a:latin typeface="Verdana"/>
                <a:cs typeface="Verdana"/>
              </a:rPr>
              <a:t>, l'atteggiamento </a:t>
            </a:r>
            <a:r>
              <a:rPr lang="it-IT" spc="-80" dirty="0">
                <a:solidFill>
                  <a:srgbClr val="0074A0"/>
                </a:solidFill>
                <a:latin typeface="Verdana"/>
                <a:cs typeface="Verdana"/>
              </a:rPr>
              <a:t>fisico e gli strumenti del lavoro scolastico sono al centro di una costante vigilanza.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587918" y="1321650"/>
            <a:ext cx="7724439" cy="615553"/>
          </a:xfrm>
        </p:spPr>
        <p:txBody>
          <a:bodyPr/>
          <a:lstStyle/>
          <a:p>
            <a:r>
              <a:rPr lang="fr-FR" dirty="0" smtClean="0"/>
              <a:t>Cosa </a:t>
            </a:r>
            <a:r>
              <a:rPr lang="fr-FR" dirty="0" err="1" smtClean="0"/>
              <a:t>imparerà</a:t>
            </a:r>
            <a:r>
              <a:rPr lang="fr-FR" dirty="0" smtClean="0"/>
              <a:t> al </a:t>
            </a:r>
            <a:r>
              <a:rPr lang="fr-FR" dirty="0" err="1" smtClean="0"/>
              <a:t>ciclo</a:t>
            </a:r>
            <a:r>
              <a:rPr lang="fr-FR" dirty="0" smtClean="0"/>
              <a:t> 2 ?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0044" y="3163870"/>
            <a:ext cx="10351135" cy="255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lang="it-IT" b="1" spc="-30" dirty="0">
                <a:solidFill>
                  <a:srgbClr val="0074A0"/>
                </a:solidFill>
                <a:latin typeface="Verdana"/>
                <a:cs typeface="Verdana"/>
              </a:rPr>
              <a:t>Dalla CM1 alla </a:t>
            </a:r>
            <a:r>
              <a:rPr lang="it-IT" b="1" spc="-30" dirty="0" smtClean="0">
                <a:solidFill>
                  <a:srgbClr val="0074A0"/>
                </a:solidFill>
                <a:latin typeface="Verdana"/>
                <a:cs typeface="Verdana"/>
              </a:rPr>
              <a:t>6°</a:t>
            </a:r>
          </a:p>
          <a:p>
            <a:pPr marL="59690" algn="ctr">
              <a:lnSpc>
                <a:spcPct val="100000"/>
              </a:lnSpc>
              <a:spcBef>
                <a:spcPts val="100"/>
              </a:spcBef>
            </a:pPr>
            <a:endParaRPr lang="it-IT" b="1" spc="-30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lang="it-IT" spc="-30" dirty="0" smtClean="0">
                <a:solidFill>
                  <a:srgbClr val="0074A0"/>
                </a:solidFill>
                <a:latin typeface="Verdana"/>
                <a:cs typeface="Verdana"/>
              </a:rPr>
              <a:t>In </a:t>
            </a:r>
            <a:r>
              <a:rPr lang="it-IT" spc="-30" dirty="0">
                <a:solidFill>
                  <a:srgbClr val="0074A0"/>
                </a:solidFill>
                <a:latin typeface="Verdana"/>
                <a:cs typeface="Verdana"/>
              </a:rPr>
              <a:t>continuità con i primi anni della scuola primaria, la padronanza delle lingue orali e scritte (francese, italiano, inglese) (lettura, scrittura) e delle loro culture, nonché l'acquisizione dei principali elementi di matematica, sono gli obiettivi prioritari del 3° </a:t>
            </a:r>
            <a:r>
              <a:rPr lang="it-IT" spc="-30" dirty="0" smtClean="0">
                <a:solidFill>
                  <a:srgbClr val="0074A0"/>
                </a:solidFill>
                <a:latin typeface="Verdana"/>
                <a:cs typeface="Verdana"/>
              </a:rPr>
              <a:t>ciclo.</a:t>
            </a:r>
          </a:p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lang="it-IT" spc="-30" dirty="0" smtClean="0">
                <a:solidFill>
                  <a:srgbClr val="0074A0"/>
                </a:solidFill>
                <a:latin typeface="Verdana"/>
                <a:cs typeface="Verdana"/>
              </a:rPr>
              <a:t>Tuttavia</a:t>
            </a:r>
            <a:r>
              <a:rPr lang="it-IT" spc="-30" dirty="0">
                <a:solidFill>
                  <a:srgbClr val="0074A0"/>
                </a:solidFill>
                <a:latin typeface="Verdana"/>
                <a:cs typeface="Verdana"/>
              </a:rPr>
              <a:t>, tutte le lezioni contribuiscono all'acquisizione della base comune di conoscenze, competenze e cultura. Gli alunni studiano anche la storia e la geografia francese e italiana, le scienze, l'arte e la storia dell'arte, l'educazione fisica e lo sport in una delle 3 lingue. </a:t>
            </a:r>
            <a:endParaRPr lang="it-IT" spc="-30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lang="it-IT" spc="-30" dirty="0" smtClean="0">
                <a:solidFill>
                  <a:srgbClr val="0074A0"/>
                </a:solidFill>
                <a:latin typeface="Verdana"/>
                <a:cs typeface="Verdana"/>
              </a:rPr>
              <a:t>Si </a:t>
            </a:r>
            <a:r>
              <a:rPr lang="it-IT" spc="-30" dirty="0">
                <a:solidFill>
                  <a:srgbClr val="0074A0"/>
                </a:solidFill>
                <a:latin typeface="Verdana"/>
                <a:cs typeface="Verdana"/>
              </a:rPr>
              <a:t>preparano a seguire con profitto l'insegnamento delle varie materie al </a:t>
            </a:r>
            <a:r>
              <a:rPr lang="it-IT" spc="-30" dirty="0" err="1">
                <a:solidFill>
                  <a:srgbClr val="0074A0"/>
                </a:solidFill>
                <a:latin typeface="Verdana"/>
                <a:cs typeface="Verdana"/>
              </a:rPr>
              <a:t>collège</a:t>
            </a:r>
            <a:r>
              <a:rPr lang="it-IT" spc="-30" dirty="0">
                <a:solidFill>
                  <a:srgbClr val="0074A0"/>
                </a:solidFill>
                <a:latin typeface="Verdana"/>
                <a:cs typeface="Verdana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fr-FR" dirty="0" smtClean="0"/>
              <a:t>Cosa </a:t>
            </a:r>
            <a:r>
              <a:rPr lang="fr-FR" dirty="0" err="1" smtClean="0"/>
              <a:t>imparerà</a:t>
            </a:r>
            <a:r>
              <a:rPr lang="fr-FR" dirty="0" smtClean="0"/>
              <a:t> al </a:t>
            </a:r>
            <a:r>
              <a:rPr lang="fr-FR" dirty="0" err="1" smtClean="0"/>
              <a:t>ciclo</a:t>
            </a:r>
            <a:r>
              <a:rPr lang="fr-FR" dirty="0" smtClean="0"/>
              <a:t> 3 ?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6399" y="2867025"/>
            <a:ext cx="9212580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b="1" spc="-90" dirty="0">
                <a:solidFill>
                  <a:srgbClr val="0074A0"/>
                </a:solidFill>
                <a:latin typeface="Verdana"/>
                <a:cs typeface="Verdana"/>
              </a:rPr>
              <a:t>Lunedì / Martedì / Giovedì / Venerdì </a:t>
            </a:r>
            <a:r>
              <a:rPr lang="it-IT" b="1" spc="-90" dirty="0" smtClean="0">
                <a:solidFill>
                  <a:srgbClr val="0074A0"/>
                </a:solidFill>
                <a:latin typeface="Verdana"/>
                <a:cs typeface="Verdana"/>
              </a:rPr>
              <a:t>: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Gli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alunni sono accolti dalle 7.45 sotto la supervisione di un assistente educativo </a:t>
            </a:r>
            <a:endParaRPr lang="it-IT" spc="-90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8.15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- 12.00: classi da CP a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CE2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8.15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- 12.30: classi CM1 e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CM2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12.00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- 13.30: pranzo, attività all'aperto o club per CP, CE1, CE2  </a:t>
            </a:r>
            <a:endParaRPr lang="it-IT" spc="-90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12.30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- 14.00: pranzo, attività all'aperto o club per CM1 e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CM2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13.30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- 15.30: classi CP, CE1, CE2  </a:t>
            </a:r>
            <a:endParaRPr lang="it-IT" spc="-90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14:00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- 15:30: classi CM1,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CM2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Doposcuola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disponibile fino alle 18:00 (iscrizione obbligatoria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)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Mercoledì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:8.15 - 12.15: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classi</a:t>
            </a:r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Doposcuola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disponibile fino alle 14:00 o alle 18:00 (iscrizione obbligatoria)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8784" y="1793526"/>
            <a:ext cx="9180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pc="-360" dirty="0" err="1" smtClean="0"/>
              <a:t>Orari</a:t>
            </a:r>
            <a:r>
              <a:rPr lang="fr-FR" spc="-360" dirty="0" smtClean="0"/>
              <a:t> </a:t>
            </a:r>
            <a:r>
              <a:rPr lang="fr-FR" spc="-360" dirty="0" err="1" smtClean="0"/>
              <a:t>della</a:t>
            </a:r>
            <a:r>
              <a:rPr lang="fr-FR" spc="-360" dirty="0" smtClean="0"/>
              <a:t> </a:t>
            </a:r>
            <a:r>
              <a:rPr lang="fr-FR" spc="-360" dirty="0" err="1" smtClean="0"/>
              <a:t>scuola</a:t>
            </a:r>
            <a:r>
              <a:rPr lang="fr-FR" spc="-360" dirty="0" smtClean="0"/>
              <a:t> </a:t>
            </a:r>
            <a:r>
              <a:rPr lang="fr-FR" spc="-360" dirty="0" err="1" smtClean="0"/>
              <a:t>primaria</a:t>
            </a:r>
            <a:r>
              <a:rPr lang="fr-FR" spc="-360" dirty="0" smtClean="0"/>
              <a:t> </a:t>
            </a:r>
            <a:r>
              <a:rPr spc="-165" dirty="0" smtClean="0"/>
              <a:t>Victor</a:t>
            </a:r>
            <a:r>
              <a:rPr spc="-390" dirty="0" smtClean="0"/>
              <a:t> </a:t>
            </a:r>
            <a:r>
              <a:rPr spc="-360" dirty="0"/>
              <a:t>Hugo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3908" y="1595989"/>
            <a:ext cx="772443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365125">
              <a:lnSpc>
                <a:spcPct val="100000"/>
              </a:lnSpc>
              <a:spcBef>
                <a:spcPts val="100"/>
              </a:spcBef>
            </a:pPr>
            <a:r>
              <a:rPr lang="it-IT" spc="-405" dirty="0"/>
              <a:t>Un progetto educativo innovativo d'insegnamento di 3 lingue</a:t>
            </a:r>
            <a:endParaRPr spc="-204" dirty="0"/>
          </a:p>
        </p:txBody>
      </p:sp>
      <p:sp>
        <p:nvSpPr>
          <p:cNvPr id="5" name="object 5"/>
          <p:cNvSpPr/>
          <p:nvPr/>
        </p:nvSpPr>
        <p:spPr>
          <a:xfrm>
            <a:off x="3091548" y="3166123"/>
            <a:ext cx="4509135" cy="2181860"/>
          </a:xfrm>
          <a:custGeom>
            <a:avLst/>
            <a:gdLst/>
            <a:ahLst/>
            <a:cxnLst/>
            <a:rect l="l" t="t" r="r" b="b"/>
            <a:pathLst>
              <a:path w="4509134" h="2181860">
                <a:moveTo>
                  <a:pt x="4508868" y="182359"/>
                </a:moveTo>
                <a:lnTo>
                  <a:pt x="4502353" y="133870"/>
                </a:lnTo>
                <a:lnTo>
                  <a:pt x="4483976" y="90309"/>
                </a:lnTo>
                <a:lnTo>
                  <a:pt x="4455465" y="53403"/>
                </a:lnTo>
                <a:lnTo>
                  <a:pt x="4418546" y="24892"/>
                </a:lnTo>
                <a:lnTo>
                  <a:pt x="4374985" y="6515"/>
                </a:lnTo>
                <a:lnTo>
                  <a:pt x="4326496" y="0"/>
                </a:lnTo>
                <a:lnTo>
                  <a:pt x="182359" y="0"/>
                </a:lnTo>
                <a:lnTo>
                  <a:pt x="133883" y="6515"/>
                </a:lnTo>
                <a:lnTo>
                  <a:pt x="90322" y="24892"/>
                </a:lnTo>
                <a:lnTo>
                  <a:pt x="53416" y="53403"/>
                </a:lnTo>
                <a:lnTo>
                  <a:pt x="24904" y="90309"/>
                </a:lnTo>
                <a:lnTo>
                  <a:pt x="6515" y="133870"/>
                </a:lnTo>
                <a:lnTo>
                  <a:pt x="0" y="182359"/>
                </a:lnTo>
                <a:lnTo>
                  <a:pt x="0" y="918019"/>
                </a:lnTo>
                <a:lnTo>
                  <a:pt x="6515" y="966495"/>
                </a:lnTo>
                <a:lnTo>
                  <a:pt x="24904" y="1010056"/>
                </a:lnTo>
                <a:lnTo>
                  <a:pt x="53416" y="1046975"/>
                </a:lnTo>
                <a:lnTo>
                  <a:pt x="90322" y="1075486"/>
                </a:lnTo>
                <a:lnTo>
                  <a:pt x="133883" y="1093876"/>
                </a:lnTo>
                <a:lnTo>
                  <a:pt x="182359" y="1100391"/>
                </a:lnTo>
                <a:lnTo>
                  <a:pt x="2211413" y="1100391"/>
                </a:lnTo>
                <a:lnTo>
                  <a:pt x="2211413" y="2181745"/>
                </a:lnTo>
                <a:lnTo>
                  <a:pt x="2297468" y="2181745"/>
                </a:lnTo>
                <a:lnTo>
                  <a:pt x="2297468" y="1100391"/>
                </a:lnTo>
                <a:lnTo>
                  <a:pt x="4326496" y="1100391"/>
                </a:lnTo>
                <a:lnTo>
                  <a:pt x="4374985" y="1093876"/>
                </a:lnTo>
                <a:lnTo>
                  <a:pt x="4418546" y="1075486"/>
                </a:lnTo>
                <a:lnTo>
                  <a:pt x="4455465" y="1046975"/>
                </a:lnTo>
                <a:lnTo>
                  <a:pt x="4483976" y="1010056"/>
                </a:lnTo>
                <a:lnTo>
                  <a:pt x="4502353" y="966495"/>
                </a:lnTo>
                <a:lnTo>
                  <a:pt x="4508868" y="918019"/>
                </a:lnTo>
                <a:lnTo>
                  <a:pt x="4508868" y="182359"/>
                </a:lnTo>
                <a:close/>
              </a:path>
            </a:pathLst>
          </a:custGeom>
          <a:solidFill>
            <a:srgbClr val="077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4346" y="3536963"/>
            <a:ext cx="1623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oi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2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91559" y="3166110"/>
            <a:ext cx="4509135" cy="3282315"/>
            <a:chOff x="3091572" y="3689781"/>
            <a:chExt cx="4509135" cy="3282315"/>
          </a:xfrm>
        </p:grpSpPr>
        <p:sp>
          <p:nvSpPr>
            <p:cNvPr id="8" name="object 8"/>
            <p:cNvSpPr/>
            <p:nvPr/>
          </p:nvSpPr>
          <p:spPr>
            <a:xfrm>
              <a:off x="3091572" y="5871546"/>
              <a:ext cx="4509135" cy="1100455"/>
            </a:xfrm>
            <a:custGeom>
              <a:avLst/>
              <a:gdLst/>
              <a:ahLst/>
              <a:cxnLst/>
              <a:rect l="l" t="t" r="r" b="b"/>
              <a:pathLst>
                <a:path w="4509134" h="1100454">
                  <a:moveTo>
                    <a:pt x="4326496" y="0"/>
                  </a:moveTo>
                  <a:lnTo>
                    <a:pt x="182359" y="0"/>
                  </a:lnTo>
                  <a:lnTo>
                    <a:pt x="133882" y="6514"/>
                  </a:lnTo>
                  <a:lnTo>
                    <a:pt x="90320" y="24898"/>
                  </a:lnTo>
                  <a:lnTo>
                    <a:pt x="53413" y="53413"/>
                  </a:lnTo>
                  <a:lnTo>
                    <a:pt x="24898" y="90320"/>
                  </a:lnTo>
                  <a:lnTo>
                    <a:pt x="6514" y="133882"/>
                  </a:lnTo>
                  <a:lnTo>
                    <a:pt x="0" y="182359"/>
                  </a:lnTo>
                  <a:lnTo>
                    <a:pt x="0" y="918019"/>
                  </a:lnTo>
                  <a:lnTo>
                    <a:pt x="6514" y="966502"/>
                  </a:lnTo>
                  <a:lnTo>
                    <a:pt x="24898" y="1010067"/>
                  </a:lnTo>
                  <a:lnTo>
                    <a:pt x="53413" y="1046976"/>
                  </a:lnTo>
                  <a:lnTo>
                    <a:pt x="90320" y="1075492"/>
                  </a:lnTo>
                  <a:lnTo>
                    <a:pt x="133882" y="1093877"/>
                  </a:lnTo>
                  <a:lnTo>
                    <a:pt x="182359" y="1100391"/>
                  </a:lnTo>
                  <a:lnTo>
                    <a:pt x="4326496" y="1100391"/>
                  </a:lnTo>
                  <a:lnTo>
                    <a:pt x="4374978" y="1093877"/>
                  </a:lnTo>
                  <a:lnTo>
                    <a:pt x="4418544" y="1075492"/>
                  </a:lnTo>
                  <a:lnTo>
                    <a:pt x="4455453" y="1046976"/>
                  </a:lnTo>
                  <a:lnTo>
                    <a:pt x="4483969" y="1010067"/>
                  </a:lnTo>
                  <a:lnTo>
                    <a:pt x="4502353" y="966502"/>
                  </a:lnTo>
                  <a:lnTo>
                    <a:pt x="4508868" y="918019"/>
                  </a:lnTo>
                  <a:lnTo>
                    <a:pt x="4508868" y="182359"/>
                  </a:lnTo>
                  <a:lnTo>
                    <a:pt x="4502353" y="133882"/>
                  </a:lnTo>
                  <a:lnTo>
                    <a:pt x="4483969" y="90320"/>
                  </a:lnTo>
                  <a:lnTo>
                    <a:pt x="4455453" y="53413"/>
                  </a:lnTo>
                  <a:lnTo>
                    <a:pt x="4418544" y="24898"/>
                  </a:lnTo>
                  <a:lnTo>
                    <a:pt x="4374978" y="6514"/>
                  </a:lnTo>
                  <a:lnTo>
                    <a:pt x="4326496" y="0"/>
                  </a:lnTo>
                  <a:close/>
                </a:path>
              </a:pathLst>
            </a:custGeom>
            <a:solidFill>
              <a:srgbClr val="077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2973" y="3689781"/>
              <a:ext cx="86360" cy="3282315"/>
            </a:xfrm>
            <a:custGeom>
              <a:avLst/>
              <a:gdLst/>
              <a:ahLst/>
              <a:cxnLst/>
              <a:rect l="l" t="t" r="r" b="b"/>
              <a:pathLst>
                <a:path w="86360" h="3282315">
                  <a:moveTo>
                    <a:pt x="86055" y="2181758"/>
                  </a:moveTo>
                  <a:lnTo>
                    <a:pt x="0" y="2181758"/>
                  </a:lnTo>
                  <a:lnTo>
                    <a:pt x="0" y="3282150"/>
                  </a:lnTo>
                  <a:lnTo>
                    <a:pt x="86055" y="3282150"/>
                  </a:lnTo>
                  <a:lnTo>
                    <a:pt x="86055" y="2181758"/>
                  </a:lnTo>
                  <a:close/>
                </a:path>
                <a:path w="86360" h="3282315">
                  <a:moveTo>
                    <a:pt x="86055" y="0"/>
                  </a:moveTo>
                  <a:lnTo>
                    <a:pt x="0" y="0"/>
                  </a:lnTo>
                  <a:lnTo>
                    <a:pt x="0" y="1100391"/>
                  </a:lnTo>
                  <a:lnTo>
                    <a:pt x="86055" y="1100391"/>
                  </a:lnTo>
                  <a:lnTo>
                    <a:pt x="86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94520" y="4655331"/>
            <a:ext cx="1754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29" dirty="0">
                <a:solidFill>
                  <a:srgbClr val="0774A3"/>
                </a:solidFill>
                <a:latin typeface="Tahoma"/>
                <a:cs typeface="Tahoma"/>
              </a:rPr>
              <a:t>CE</a:t>
            </a:r>
            <a:r>
              <a:rPr sz="1400" spc="-200" dirty="0">
                <a:solidFill>
                  <a:srgbClr val="0774A3"/>
                </a:solidFill>
                <a:latin typeface="Tahoma"/>
                <a:cs typeface="Tahoma"/>
              </a:rPr>
              <a:t>1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0774A3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0774A3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0774A3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0774A3"/>
                </a:solidFill>
                <a:latin typeface="Tahoma"/>
                <a:cs typeface="Tahoma"/>
              </a:rPr>
              <a:t>élémen</a:t>
            </a:r>
            <a:r>
              <a:rPr sz="1400" spc="-20" dirty="0">
                <a:solidFill>
                  <a:srgbClr val="0774A3"/>
                </a:solidFill>
                <a:latin typeface="Tahoma"/>
                <a:cs typeface="Tahoma"/>
              </a:rPr>
              <a:t>tai</a:t>
            </a:r>
            <a:r>
              <a:rPr sz="1400" spc="-35" dirty="0">
                <a:solidFill>
                  <a:srgbClr val="0774A3"/>
                </a:solidFill>
                <a:latin typeface="Tahoma"/>
                <a:cs typeface="Tahoma"/>
              </a:rPr>
              <a:t>r</a:t>
            </a:r>
            <a:r>
              <a:rPr sz="1400" spc="-114" dirty="0">
                <a:solidFill>
                  <a:srgbClr val="0774A3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240" dirty="0">
                <a:solidFill>
                  <a:srgbClr val="0774A3"/>
                </a:solidFill>
                <a:latin typeface="Tahoma"/>
                <a:cs typeface="Tahoma"/>
              </a:rPr>
              <a:t>1</a:t>
            </a:r>
            <a:r>
              <a:rPr sz="1400" spc="-15" dirty="0">
                <a:solidFill>
                  <a:srgbClr val="0774A3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2973" y="5781800"/>
            <a:ext cx="1779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5" dirty="0">
                <a:solidFill>
                  <a:srgbClr val="FFFFFF"/>
                </a:solidFill>
                <a:latin typeface="Tahoma"/>
                <a:cs typeface="Tahoma"/>
              </a:rPr>
              <a:t>CE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élémen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tai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5704874" y="5509588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chemeClr val="bg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5527061" y="3308563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chemeClr val="bg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5617855" y="4386143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rgbClr val="1D75B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rgbClr val="1D75B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1D75B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rgbClr val="1D75B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rgbClr val="1D75B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rgbClr val="1D75B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1D75B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rgbClr val="1D75B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rgbClr val="1D75B1"/>
              </a:solidFill>
              <a:latin typeface="Tahoma"/>
              <a:cs typeface="Tahom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85100" y="644842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C63B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fr-FR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APC : </a:t>
            </a:r>
            <a:r>
              <a:rPr lang="it-IT" sz="1100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Assistenza </a:t>
            </a:r>
            <a:r>
              <a:rPr lang="it-IT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didattica supplementare. Sostegno o </a:t>
            </a:r>
            <a:r>
              <a:rPr lang="it-IT" sz="1100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progetto in una delle lingue della scuola.</a:t>
            </a:r>
            <a:endParaRPr lang="it-IT" sz="1100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91561" y="3689794"/>
            <a:ext cx="4509135" cy="2181860"/>
          </a:xfrm>
          <a:custGeom>
            <a:avLst/>
            <a:gdLst/>
            <a:ahLst/>
            <a:cxnLst/>
            <a:rect l="l" t="t" r="r" b="b"/>
            <a:pathLst>
              <a:path w="4509134" h="2181860">
                <a:moveTo>
                  <a:pt x="4508868" y="182359"/>
                </a:moveTo>
                <a:lnTo>
                  <a:pt x="4502353" y="133870"/>
                </a:lnTo>
                <a:lnTo>
                  <a:pt x="4483976" y="90309"/>
                </a:lnTo>
                <a:lnTo>
                  <a:pt x="4455465" y="53403"/>
                </a:lnTo>
                <a:lnTo>
                  <a:pt x="4418546" y="24892"/>
                </a:lnTo>
                <a:lnTo>
                  <a:pt x="4374985" y="6515"/>
                </a:lnTo>
                <a:lnTo>
                  <a:pt x="4326496" y="0"/>
                </a:lnTo>
                <a:lnTo>
                  <a:pt x="182359" y="0"/>
                </a:lnTo>
                <a:lnTo>
                  <a:pt x="133883" y="6515"/>
                </a:lnTo>
                <a:lnTo>
                  <a:pt x="90322" y="24892"/>
                </a:lnTo>
                <a:lnTo>
                  <a:pt x="53416" y="53403"/>
                </a:lnTo>
                <a:lnTo>
                  <a:pt x="24904" y="90309"/>
                </a:lnTo>
                <a:lnTo>
                  <a:pt x="6515" y="133870"/>
                </a:lnTo>
                <a:lnTo>
                  <a:pt x="0" y="182359"/>
                </a:lnTo>
                <a:lnTo>
                  <a:pt x="0" y="918019"/>
                </a:lnTo>
                <a:lnTo>
                  <a:pt x="6515" y="966495"/>
                </a:lnTo>
                <a:lnTo>
                  <a:pt x="24904" y="1010056"/>
                </a:lnTo>
                <a:lnTo>
                  <a:pt x="53416" y="1046975"/>
                </a:lnTo>
                <a:lnTo>
                  <a:pt x="90322" y="1075486"/>
                </a:lnTo>
                <a:lnTo>
                  <a:pt x="133883" y="1093876"/>
                </a:lnTo>
                <a:lnTo>
                  <a:pt x="182359" y="1100391"/>
                </a:lnTo>
                <a:lnTo>
                  <a:pt x="2211413" y="1100391"/>
                </a:lnTo>
                <a:lnTo>
                  <a:pt x="2211413" y="2181745"/>
                </a:lnTo>
                <a:lnTo>
                  <a:pt x="2297468" y="2181745"/>
                </a:lnTo>
                <a:lnTo>
                  <a:pt x="2297468" y="1100391"/>
                </a:lnTo>
                <a:lnTo>
                  <a:pt x="4326496" y="1100391"/>
                </a:lnTo>
                <a:lnTo>
                  <a:pt x="4374985" y="1093876"/>
                </a:lnTo>
                <a:lnTo>
                  <a:pt x="4418546" y="1075486"/>
                </a:lnTo>
                <a:lnTo>
                  <a:pt x="4455465" y="1046975"/>
                </a:lnTo>
                <a:lnTo>
                  <a:pt x="4483976" y="1010056"/>
                </a:lnTo>
                <a:lnTo>
                  <a:pt x="4502353" y="966495"/>
                </a:lnTo>
                <a:lnTo>
                  <a:pt x="4508868" y="918019"/>
                </a:lnTo>
                <a:lnTo>
                  <a:pt x="4508868" y="182359"/>
                </a:lnTo>
                <a:close/>
              </a:path>
            </a:pathLst>
          </a:custGeom>
          <a:solidFill>
            <a:srgbClr val="077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59026" y="4060621"/>
            <a:ext cx="1433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9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spc="-2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yen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2973" y="3689781"/>
            <a:ext cx="86360" cy="1100455"/>
          </a:xfrm>
          <a:custGeom>
            <a:avLst/>
            <a:gdLst/>
            <a:ahLst/>
            <a:cxnLst/>
            <a:rect l="l" t="t" r="r" b="b"/>
            <a:pathLst>
              <a:path w="86360" h="1100454">
                <a:moveTo>
                  <a:pt x="86055" y="0"/>
                </a:moveTo>
                <a:lnTo>
                  <a:pt x="0" y="0"/>
                </a:lnTo>
                <a:lnTo>
                  <a:pt x="0" y="1100391"/>
                </a:lnTo>
                <a:lnTo>
                  <a:pt x="86055" y="1100391"/>
                </a:lnTo>
                <a:lnTo>
                  <a:pt x="86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44031" y="5178991"/>
            <a:ext cx="1455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0774A3"/>
                </a:solidFill>
                <a:latin typeface="Tahoma"/>
                <a:cs typeface="Tahoma"/>
              </a:rPr>
              <a:t>C</a:t>
            </a:r>
            <a:r>
              <a:rPr sz="1400" spc="-204" dirty="0">
                <a:solidFill>
                  <a:srgbClr val="0774A3"/>
                </a:solidFill>
                <a:latin typeface="Tahoma"/>
                <a:cs typeface="Tahoma"/>
              </a:rPr>
              <a:t>M</a:t>
            </a:r>
            <a:r>
              <a:rPr sz="1400" spc="-100" dirty="0">
                <a:solidFill>
                  <a:srgbClr val="0774A3"/>
                </a:solidFill>
                <a:latin typeface="Tahoma"/>
                <a:cs typeface="Tahoma"/>
              </a:rPr>
              <a:t>2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0774A3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0774A3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0774A3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0774A3"/>
                </a:solidFill>
                <a:latin typeface="Tahoma"/>
                <a:cs typeface="Tahoma"/>
              </a:rPr>
              <a:t>m</a:t>
            </a: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0774A3"/>
                </a:solidFill>
                <a:latin typeface="Tahoma"/>
                <a:cs typeface="Tahoma"/>
              </a:rPr>
              <a:t>yen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65" dirty="0">
                <a:solidFill>
                  <a:srgbClr val="0774A3"/>
                </a:solidFill>
                <a:latin typeface="Tahoma"/>
                <a:cs typeface="Tahoma"/>
              </a:rPr>
              <a:t>2</a:t>
            </a:r>
            <a:r>
              <a:rPr sz="1400" spc="-15" dirty="0">
                <a:solidFill>
                  <a:srgbClr val="0774A3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pc="-405" dirty="0"/>
              <a:t>Un progetto educativo innovativo d'insegnamento di 3 lingue</a:t>
            </a:r>
            <a:endParaRPr lang="it-IT" dirty="0"/>
          </a:p>
        </p:txBody>
      </p:sp>
      <p:sp>
        <p:nvSpPr>
          <p:cNvPr id="13" name="object 15"/>
          <p:cNvSpPr txBox="1"/>
          <p:nvPr/>
        </p:nvSpPr>
        <p:spPr>
          <a:xfrm>
            <a:off x="5635936" y="3781755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chemeClr val="bg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642531" y="4909803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rgbClr val="1D75B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rgbClr val="1D75B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1D75B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rgbClr val="1D75B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rgbClr val="1D75B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rgbClr val="1D75B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1D75B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rgbClr val="1D75B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rgbClr val="1D75B1"/>
              </a:solidFill>
              <a:latin typeface="Tahoma"/>
              <a:cs typeface="Tahom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861300" y="599122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C63B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fr-FR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APC : </a:t>
            </a:r>
            <a:r>
              <a:rPr lang="it-IT" sz="1100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Assistenza </a:t>
            </a:r>
            <a:r>
              <a:rPr lang="it-IT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didattica supplementare. Sostegno o </a:t>
            </a:r>
            <a:r>
              <a:rPr lang="it-IT" sz="1100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progetto in una delle lingue della scuola.</a:t>
            </a:r>
            <a:endParaRPr lang="it-IT" sz="1100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8344" y="3163858"/>
            <a:ext cx="911352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Vostro figlio arriva 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alle Medie già informato :</a:t>
            </a:r>
          </a:p>
          <a:p>
            <a:pPr marL="34925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Durante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l'ultimo anno di CM2, sarete invitati a partecipare a incontri introduttivi per preparare vostro figlio all'ingresso in 6ème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63500" algn="ctr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-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All'interno della scuola, gli insegnanti della CM2 partecipano agli incontri </a:t>
            </a:r>
            <a:r>
              <a:rPr lang="it-IT" spc="-1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école-collège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con gli insegnanti 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delle Medie.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fr-FR" dirty="0" smtClean="0"/>
              <a:t>E </a:t>
            </a:r>
            <a:r>
              <a:rPr lang="fr-FR" dirty="0" err="1" smtClean="0"/>
              <a:t>dopo</a:t>
            </a:r>
            <a:r>
              <a:rPr lang="fr-FR" dirty="0" smtClean="0"/>
              <a:t> la </a:t>
            </a:r>
            <a:r>
              <a:rPr lang="fr-FR" dirty="0" err="1" smtClean="0"/>
              <a:t>scuola</a:t>
            </a:r>
            <a:r>
              <a:rPr lang="fr-FR" dirty="0" smtClean="0"/>
              <a:t> </a:t>
            </a:r>
            <a:r>
              <a:rPr lang="fr-FR" dirty="0" err="1" smtClean="0"/>
              <a:t>primaria</a:t>
            </a:r>
            <a:r>
              <a:rPr lang="fr-FR" dirty="0" smtClean="0"/>
              <a:t> ?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7528" y="3163870"/>
            <a:ext cx="8932545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indent="-134620">
              <a:lnSpc>
                <a:spcPct val="100000"/>
              </a:lnSpc>
              <a:spcBef>
                <a:spcPts val="100"/>
              </a:spcBef>
              <a:buChar char="•"/>
              <a:tabLst>
                <a:tab pos="880744" algn="l"/>
              </a:tabLst>
            </a:pP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Spazi di lavoro digitali (ENT), libro di testo 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digitale</a:t>
            </a:r>
          </a:p>
          <a:p>
            <a:pPr marL="880110" indent="-134620">
              <a:lnSpc>
                <a:spcPct val="100000"/>
              </a:lnSpc>
              <a:spcBef>
                <a:spcPts val="100"/>
              </a:spcBef>
              <a:buChar char="•"/>
              <a:tabLst>
                <a:tab pos="880744" algn="l"/>
              </a:tabLst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Monitoraggio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online dei progressi scolastici di vostro figlio (voti e assenze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)</a:t>
            </a:r>
          </a:p>
          <a:p>
            <a:pPr marL="880110" indent="-134620">
              <a:lnSpc>
                <a:spcPct val="100000"/>
              </a:lnSpc>
              <a:spcBef>
                <a:spcPts val="100"/>
              </a:spcBef>
              <a:buChar char="•"/>
              <a:tabLst>
                <a:tab pos="880744" algn="l"/>
              </a:tabLst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Un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corso di Storia dell'Arte, che introduce gli studenti al ricco patrimonio culturale di Firenze e della </a:t>
            </a: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Toscana</a:t>
            </a:r>
          </a:p>
          <a:p>
            <a:pPr marL="880110" indent="-134620">
              <a:lnSpc>
                <a:spcPct val="100000"/>
              </a:lnSpc>
              <a:spcBef>
                <a:spcPts val="100"/>
              </a:spcBef>
              <a:buChar char="•"/>
              <a:tabLst>
                <a:tab pos="880744" algn="l"/>
              </a:tabLst>
            </a:pPr>
            <a:r>
              <a:rPr lang="it-IT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Insegnamento </a:t>
            </a:r>
            <a:r>
              <a:rPr lang="it-IT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integrato di scienze e tecnologia: implementazione dell'approccio investigativo, caratteristico delle pratiche scientifiche e tecnologiche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fr-FR" dirty="0" smtClean="0"/>
              <a:t>In 6° (1a media) al collège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04" y="0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28622" t="25930" r="28622" b="19596"/>
          <a:stretch/>
        </p:blipFill>
        <p:spPr>
          <a:xfrm>
            <a:off x="1841499" y="1693183"/>
            <a:ext cx="6816725" cy="488532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642095" y="701885"/>
            <a:ext cx="7724439" cy="615553"/>
          </a:xfrm>
        </p:spPr>
        <p:txBody>
          <a:bodyPr/>
          <a:lstStyle/>
          <a:p>
            <a:pPr algn="ctr"/>
            <a:r>
              <a:rPr lang="fr-FR" dirty="0" err="1" smtClean="0"/>
              <a:t>Orari</a:t>
            </a:r>
            <a:r>
              <a:rPr lang="fr-FR" dirty="0" smtClean="0"/>
              <a:t> alla </a:t>
            </a:r>
            <a:r>
              <a:rPr lang="fr-FR" dirty="0" err="1" smtClean="0"/>
              <a:t>scuola</a:t>
            </a:r>
            <a:r>
              <a:rPr lang="fr-FR" dirty="0" smtClean="0"/>
              <a:t> media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1929" y="3163870"/>
            <a:ext cx="9865360" cy="308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 marR="797560" indent="-939165">
              <a:lnSpc>
                <a:spcPct val="100000"/>
              </a:lnSpc>
              <a:spcBef>
                <a:spcPts val="100"/>
              </a:spcBef>
              <a:buChar char="•"/>
              <a:tabLst>
                <a:tab pos="939165" algn="l"/>
              </a:tabLst>
            </a:pP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Creato nel 1976, il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Lycée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Victor Hugo di Firenze è un istituto scolastico francese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939165" marR="797560" indent="-939165">
              <a:lnSpc>
                <a:spcPct val="100000"/>
              </a:lnSpc>
              <a:spcBef>
                <a:spcPts val="100"/>
              </a:spcBef>
              <a:buChar char="•"/>
              <a:tabLst>
                <a:tab pos="939165" algn="l"/>
              </a:tabLst>
            </a:pP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È 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accreditato dal Ministero dell'Istruzione francese e rispetta i requisiti educativi e normativi francesi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939165" marR="797560" indent="-939165">
              <a:lnSpc>
                <a:spcPct val="100000"/>
              </a:lnSpc>
              <a:spcBef>
                <a:spcPts val="100"/>
              </a:spcBef>
              <a:buChar char="•"/>
              <a:tabLst>
                <a:tab pos="939165" algn="l"/>
              </a:tabLst>
            </a:pP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Il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Lycée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Victor Hugo appartiene alla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Mission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Laïque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Française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(MLF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).</a:t>
            </a:r>
          </a:p>
          <a:p>
            <a:pPr marL="939165" marR="797560" indent="-939165">
              <a:lnSpc>
                <a:spcPct val="100000"/>
              </a:lnSpc>
              <a:spcBef>
                <a:spcPts val="100"/>
              </a:spcBef>
              <a:buChar char="•"/>
              <a:tabLst>
                <a:tab pos="939165" algn="l"/>
              </a:tabLst>
            </a:pP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Mission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Laïque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it-IT" spc="-2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Française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 è un'associazione francese senza scopo di lucro fondata nel 1902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 Questa 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associazione gestisce 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108 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scuole in tutto il mondo, situate 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in 37 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Paesi (Stati Uniti, Regno Unito, Spagna, Marocco, Grecia, Libano, Costa d'Avorio, Golfo, Cina, ecc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.)</a:t>
            </a:r>
          </a:p>
          <a:p>
            <a:pPr marL="939165" marR="797560" indent="-939165">
              <a:lnSpc>
                <a:spcPct val="100000"/>
              </a:lnSpc>
              <a:spcBef>
                <a:spcPts val="100"/>
              </a:spcBef>
              <a:buChar char="•"/>
              <a:tabLst>
                <a:tab pos="939165" algn="l"/>
              </a:tabLst>
            </a:pP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L'associazione 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è riconosciuta dal governo francese come di interesse pubblico</a:t>
            </a:r>
            <a:r>
              <a:rPr lang="it-IT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 Non </a:t>
            </a:r>
            <a:r>
              <a:rPr lang="it-IT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riceve sovvenzioni dal governo francese o italiano.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it-IT" dirty="0"/>
              <a:t>La scuola e la sua rete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9013906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20914" y="3214658"/>
            <a:ext cx="898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 indent="-1257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774A3"/>
                </a:solidFill>
                <a:latin typeface="Lucida Sans Unicode"/>
                <a:cs typeface="Lucida Sans Unicode"/>
              </a:rPr>
              <a:t>Breve</a:t>
            </a:r>
            <a:r>
              <a:rPr sz="1400" spc="5" dirty="0">
                <a:solidFill>
                  <a:srgbClr val="0774A3"/>
                </a:solidFill>
                <a:latin typeface="Lucida Sans Unicode"/>
                <a:cs typeface="Lucida Sans Unicode"/>
              </a:rPr>
              <a:t>t</a:t>
            </a:r>
            <a:r>
              <a:rPr sz="1400" spc="-65" dirty="0">
                <a:solidFill>
                  <a:srgbClr val="0774A3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0774A3"/>
                </a:solidFill>
                <a:latin typeface="Lucida Sans Unicode"/>
                <a:cs typeface="Lucida Sans Unicode"/>
              </a:rPr>
              <a:t>des  </a:t>
            </a:r>
            <a:r>
              <a:rPr sz="1400" spc="-35" dirty="0">
                <a:solidFill>
                  <a:srgbClr val="0774A3"/>
                </a:solidFill>
                <a:latin typeface="Lucida Sans Unicode"/>
                <a:cs typeface="Lucida Sans Unicode"/>
              </a:rPr>
              <a:t>collèges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0672" y="3216436"/>
            <a:ext cx="1076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774A3"/>
                </a:solidFill>
                <a:latin typeface="Lucida Sans Unicode"/>
                <a:cs typeface="Lucida Sans Unicode"/>
              </a:rPr>
              <a:t>Baccalauréat  </a:t>
            </a:r>
            <a:r>
              <a:rPr sz="1400" spc="-35" dirty="0">
                <a:solidFill>
                  <a:srgbClr val="0774A3"/>
                </a:solidFill>
                <a:latin typeface="Lucida Sans Unicode"/>
                <a:cs typeface="Lucida Sans Unicode"/>
              </a:rPr>
              <a:t>français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292" y="3216436"/>
            <a:ext cx="748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774A3"/>
                </a:solidFill>
                <a:latin typeface="Lucida Sans Unicode"/>
                <a:cs typeface="Lucida Sans Unicode"/>
              </a:rPr>
              <a:t>Maturitá </a:t>
            </a:r>
            <a:r>
              <a:rPr sz="1400" spc="-430" dirty="0">
                <a:solidFill>
                  <a:srgbClr val="0774A3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0774A3"/>
                </a:solidFill>
                <a:latin typeface="Lucida Sans Unicode"/>
                <a:cs typeface="Lucida Sans Unicode"/>
              </a:rPr>
              <a:t>italienne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2470" y="379128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2022-2023                              100%                      100%                      100%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1D75B1"/>
                </a:solidFill>
              </a:rPr>
              <a:t>2021-2022                              100%                      100%                      100%</a:t>
            </a:r>
          </a:p>
          <a:p>
            <a:endParaRPr lang="fr-FR" b="1" dirty="0">
              <a:solidFill>
                <a:srgbClr val="1D75B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2020-2021                              100%                      100%                       100%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fr-FR" dirty="0" smtClean="0"/>
              <a:t>I </a:t>
            </a:r>
            <a:r>
              <a:rPr lang="fr-FR" dirty="0" err="1" smtClean="0"/>
              <a:t>risultati</a:t>
            </a:r>
            <a:r>
              <a:rPr lang="fr-FR" dirty="0" smtClean="0"/>
              <a:t>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esami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05"/>
            <a:ext cx="9296068" cy="7556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12217" y="1543803"/>
            <a:ext cx="21399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Âge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31205"/>
              </p:ext>
            </p:extLst>
          </p:nvPr>
        </p:nvGraphicFramePr>
        <p:xfrm>
          <a:off x="1393458" y="2021607"/>
          <a:ext cx="8029901" cy="4860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228"/>
                <a:gridCol w="1768227"/>
                <a:gridCol w="1434500"/>
                <a:gridCol w="1576301"/>
                <a:gridCol w="1300613"/>
                <a:gridCol w="1015032"/>
              </a:tblGrid>
              <a:tr h="215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Ecole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Cycle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Niveau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Ecole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Niveau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</a:tr>
              <a:tr h="2737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TPS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Crèche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902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9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PS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anno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690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anno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</a:tr>
              <a:tr h="28211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3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GS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3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anno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8211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CP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</a:t>
                      </a:r>
                      <a:r>
                        <a:rPr lang="fr-FR" sz="1050" spc="-5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ent</a:t>
                      </a:r>
                      <a:r>
                        <a:rPr sz="10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spc="-1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</a:tr>
              <a:tr h="26902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CE1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5" dirty="0" smtClean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5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6902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CE2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</a:tr>
              <a:tr h="29252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3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CM1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92524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CM2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</a:tr>
              <a:tr h="26902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2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8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6ème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media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6902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</a:tr>
              <a:tr h="28211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727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3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medi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821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</a:tr>
              <a:tr h="538041">
                <a:tc>
                  <a:txBody>
                    <a:bodyPr/>
                    <a:lstStyle/>
                    <a:p>
                      <a:pPr marL="198120" indent="-149860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rabicPlain" startAt="15"/>
                        <a:tabLst>
                          <a:tab pos="198755" algn="l"/>
                        </a:tabLst>
                      </a:pPr>
                      <a:r>
                        <a:rPr sz="1050" spc="-7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ans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196215" indent="-153670">
                        <a:lnSpc>
                          <a:spcPct val="100000"/>
                        </a:lnSpc>
                        <a:spcBef>
                          <a:spcPts val="720"/>
                        </a:spcBef>
                        <a:buAutoNum type="arabicPlain" startAt="15"/>
                        <a:tabLst>
                          <a:tab pos="196850" algn="l"/>
                        </a:tabLst>
                      </a:pPr>
                      <a:r>
                        <a:rPr sz="1050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  <a:p>
                      <a:pPr marL="5308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Seconde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Première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2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8251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7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Terminale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23936">
                <a:tc>
                  <a:txBody>
                    <a:bodyPr/>
                    <a:lstStyle/>
                    <a:p>
                      <a:pPr marL="50165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537845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303007" y="1543847"/>
            <a:ext cx="91122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Sy</a:t>
            </a:r>
            <a:r>
              <a:rPr sz="105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èm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50" spc="-55" dirty="0">
                <a:solidFill>
                  <a:srgbClr val="FFFFFF"/>
                </a:solidFill>
                <a:latin typeface="Tahoma"/>
                <a:cs typeface="Tahoma"/>
              </a:rPr>
              <a:t>ançai</a:t>
            </a:r>
            <a:r>
              <a:rPr sz="1050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70252" y="1534130"/>
            <a:ext cx="82169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Sy</a:t>
            </a:r>
            <a:r>
              <a:rPr sz="105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èm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ahoma"/>
                <a:cs typeface="Tahoma"/>
              </a:rPr>
              <a:t>ital</a:t>
            </a:r>
            <a:r>
              <a:rPr sz="1050" spc="-40" dirty="0">
                <a:solidFill>
                  <a:srgbClr val="FFFFFF"/>
                </a:solidFill>
                <a:latin typeface="Tahoma"/>
                <a:cs typeface="Tahoma"/>
              </a:rPr>
              <a:t>ien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826212" y="236171"/>
            <a:ext cx="7724439" cy="1107996"/>
          </a:xfrm>
        </p:spPr>
        <p:txBody>
          <a:bodyPr/>
          <a:lstStyle/>
          <a:p>
            <a:pPr algn="ctr"/>
            <a:r>
              <a:rPr lang="it-IT" sz="3600" dirty="0"/>
              <a:t>Confronto tra i sistemi educativi francese e italiano</a:t>
            </a:r>
            <a:endParaRPr lang="it-IT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465" y="3552825"/>
            <a:ext cx="8763001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Dalla piccola sezione (PS) 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a 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quella dei grandi (GS), 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i bambini imparano a vivere insieme, a comunicare con gli adulti e con gli altri bambini e a diventare alunni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 Scoprono 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il mondo che li circonda e si preparano all'ingresso 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nella scuola primaria.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 bambini possono 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essere ammessi a partire dai tre 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anni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Compatibilmente 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con i posti disponibili, anche i bambini che hanno compiuto due anni e 4 mesi (nati prima del 30 aprile) il primo giorno di scuola, 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possono essere ammessi in TPS purché </a:t>
            </a:r>
            <a:r>
              <a:rPr lang="it-IT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siano </a:t>
            </a:r>
            <a:r>
              <a:rPr lang="it-IT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senza pannolino.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it-IT" dirty="0"/>
              <a:t>La scuola materna in breve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5526" y="3163858"/>
            <a:ext cx="9639300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La scuola materna è la prima tappa per garantire il successo di tutti gli alunni in una scuola equa per tutti e impegnativa per tutti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 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una scuola 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premurosa. </a:t>
            </a:r>
          </a:p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 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scuola materna pone le basi educative e pedagogiche su cui si fonda e si sviluppa l'apprendimento futuro degli alunni per tutta la loro carriera 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scolastica</a:t>
            </a:r>
          </a:p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.Mobilitare 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il linguaggio in tutte le sue dimensioni (orale, scritto, linguaggio del corpo, emozioni, ecc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.)</a:t>
            </a:r>
          </a:p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gire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, esprimersi e capire attraverso l'attività 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fisica</a:t>
            </a:r>
          </a:p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gire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, esprimersi e capire attraverso attività 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artistiche</a:t>
            </a:r>
          </a:p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.Sviluppare 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gli strumenti iniziali per strutturare il proprio pensiero (matematica, scienze, ecc</a:t>
            </a:r>
            <a:r>
              <a:rPr lang="it-IT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.) ed esplorare </a:t>
            </a:r>
            <a:r>
              <a:rPr lang="it-IT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il mondo.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pPr algn="ctr"/>
            <a:r>
              <a:rPr lang="fr-FR" dirty="0" smtClean="0"/>
              <a:t>Cosa </a:t>
            </a:r>
            <a:r>
              <a:rPr lang="fr-FR" dirty="0" err="1" smtClean="0"/>
              <a:t>imparerà</a:t>
            </a:r>
            <a:r>
              <a:rPr lang="fr-FR" dirty="0" smtClean="0"/>
              <a:t> ?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099" y="3163858"/>
            <a:ext cx="9161961" cy="308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90550" indent="59690" algn="ctr">
              <a:spcBef>
                <a:spcPts val="100"/>
              </a:spcBef>
            </a:pPr>
            <a:r>
              <a:rPr lang="it-IT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L'organizzazione del tempo a scuola è adeguata ai ritmi di sviluppo individuali dei bambini e ai loro bisogni di apprendimento. </a:t>
            </a:r>
            <a:endParaRPr lang="it-IT" spc="-60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568960" marR="590550" indent="59690" algn="ctr">
              <a:spcBef>
                <a:spcPts val="100"/>
              </a:spcBef>
            </a:pPr>
            <a:r>
              <a:rPr lang="it-IT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 scuola è </a:t>
            </a:r>
            <a:r>
              <a:rPr lang="it-IT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attenta alle esigenze specifiche dei bambini e fornisce loro risposte adeguate: accoglienza, tempo per il linguaggio, abilità motorie, pasti, sonnellini, ricreazione, ecc</a:t>
            </a:r>
            <a:r>
              <a:rPr lang="it-IT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568960" marR="590550" indent="59690" algn="ctr">
              <a:spcBef>
                <a:spcPts val="100"/>
              </a:spcBef>
            </a:pPr>
            <a:r>
              <a:rPr lang="it-IT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Durante </a:t>
            </a:r>
            <a:r>
              <a:rPr lang="it-IT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la giornata, i bambini hanno l'opportunità di partecipare ad attività che mirano a insegnare loro competenze specifiche in diversi ambiti</a:t>
            </a:r>
            <a:r>
              <a:rPr lang="it-IT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 Queste </a:t>
            </a:r>
            <a:r>
              <a:rPr lang="it-IT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attività sono presentate in modo divertente e altamente educativo</a:t>
            </a:r>
            <a:r>
              <a:rPr lang="it-IT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 Tutte </a:t>
            </a:r>
            <a:r>
              <a:rPr lang="it-IT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le attività promuovono l'apprendimento delle lingue, che, </a:t>
            </a:r>
            <a:r>
              <a:rPr lang="it-IT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con il "vivere </a:t>
            </a:r>
            <a:r>
              <a:rPr lang="it-IT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insieme e diventare un alunno", sono gli obiettivi principali del programma della scuola materna.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47552" y="1693182"/>
            <a:ext cx="9675948" cy="615553"/>
          </a:xfrm>
        </p:spPr>
        <p:txBody>
          <a:bodyPr/>
          <a:lstStyle/>
          <a:p>
            <a:pPr algn="ctr"/>
            <a:r>
              <a:rPr lang="it-IT" dirty="0"/>
              <a:t>Ritmi e metodi di insegnamento specifici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7300" y="885825"/>
            <a:ext cx="6172200" cy="1231106"/>
          </a:xfrm>
        </p:spPr>
        <p:txBody>
          <a:bodyPr/>
          <a:lstStyle/>
          <a:p>
            <a:pPr algn="ctr"/>
            <a:r>
              <a:rPr lang="it-IT" dirty="0"/>
              <a:t>Classi di età multiple in </a:t>
            </a:r>
            <a:r>
              <a:rPr lang="it-IT" dirty="0" smtClean="0"/>
              <a:t>scuola materna trilingue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3344" y="2333625"/>
            <a:ext cx="7730490" cy="4431983"/>
          </a:xfrm>
        </p:spPr>
        <p:txBody>
          <a:bodyPr/>
          <a:lstStyle/>
          <a:p>
            <a:pPr algn="ctr"/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Un progetto innovativo e ambizioso che prevede l'insegnamento in 3 lingue: francese, italiano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dalla piccola sezione (PS),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inglese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dalla MS. 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Un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team di insegnanti impegnato e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dinamico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Tutti i livelli del Ciclo 1 sono fisicamente presenti in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classe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Gli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alunni appena iscritti sono rassicurati dalla presenza di bambini più grandi che sono già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alunni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attività con diversi livelli di difficoltà sono adattate alle esigenze e alle curiosità degli alunni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Il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ritmo di apprendimento di ogni alunno viene rispettato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meglio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Gli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alunni sono più stimolati dagli adulti e dai loro 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compagni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perché hanno età diverse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L'assunzione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di responsabilità è progressiva e tutti sono valorizzati</a:t>
            </a:r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algn="ctr"/>
            <a:r>
              <a:rPr lang="it-IT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Abbiamo </a:t>
            </a:r>
            <a:r>
              <a:rPr lang="it-IT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fiducia nelle capacità di apprendimento dei bambini e scopriamo cosa li motiva.</a:t>
            </a:r>
            <a:endParaRPr lang="it-IT" dirty="0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9511" y="3163858"/>
            <a:ext cx="9309735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Gli insegnanti e l'assistente di italiano della classe di vostro figlio sono il vostro primo punto di contatto per tutte le questioni relative all'apprendimento e alla vita scolastica. Sarete regolarmente informati dei progressi e delle difficoltà di vostro figlio, attraverso un rapido dialogo quotidiano con gli adulti della scuola, durante gli incontri personali con gli insegnanti e attraverso il diario di apprendimento. </a:t>
            </a:r>
            <a:endParaRPr lang="it-IT" spc="-65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Non </a:t>
            </a:r>
            <a:r>
              <a:rPr lang="it-IT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esitate a parlare con loro se avete dubbi o domande. Anche la direttrice è a vostra disposizione</a:t>
            </a:r>
            <a:r>
              <a:rPr lang="it-IT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Potete </a:t>
            </a:r>
            <a:r>
              <a:rPr lang="it-IT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anche partecipare alla vita della scuola, partecipando alle elezioni dei rappresentanti dei genitori nel Consiglio d'Istituto e aderendo alle associazioni dei genitori.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700" y="1712232"/>
            <a:ext cx="10081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pc="-235" dirty="0"/>
              <a:t>Una scuola che accoglie genitori e bambini</a:t>
            </a:r>
            <a:endParaRPr spc="-2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95212" y="3163858"/>
            <a:ext cx="7280275" cy="2846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b="1" spc="-90" dirty="0">
                <a:solidFill>
                  <a:srgbClr val="0074A0"/>
                </a:solidFill>
                <a:latin typeface="Verdana"/>
                <a:cs typeface="Verdana"/>
              </a:rPr>
              <a:t>Lunedì / Martedì / Giovedì / Venerdì </a:t>
            </a:r>
            <a:r>
              <a:rPr lang="it-IT" b="1" spc="-90" dirty="0" smtClean="0">
                <a:solidFill>
                  <a:srgbClr val="0074A0"/>
                </a:solidFill>
                <a:latin typeface="Verdana"/>
                <a:cs typeface="Verdana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8.15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- 11.30: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classe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11.30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: pranzo, pisolino per i bambini che lo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necessitano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Dalle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12.15 alle 13.00: attività all'aperto per i bambini che non dormono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Dalle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13.00 alle 15.30: i bambini che dormono si svegliano a tappe e si uniscono agli altri alunni attivi in classe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Doposcuola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disponibile fino alle 18.00 (è necessaria l'iscrizione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Mercoledì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:8.15 - 12.15: </a:t>
            </a: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classe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pc="-90" dirty="0" smtClean="0">
                <a:solidFill>
                  <a:srgbClr val="0074A0"/>
                </a:solidFill>
                <a:latin typeface="Verdana"/>
                <a:cs typeface="Verdana"/>
              </a:rPr>
              <a:t>Doposcuola </a:t>
            </a:r>
            <a:r>
              <a:rPr lang="it-IT" spc="-90" dirty="0">
                <a:solidFill>
                  <a:srgbClr val="0074A0"/>
                </a:solidFill>
                <a:latin typeface="Verdana"/>
                <a:cs typeface="Verdana"/>
              </a:rPr>
              <a:t>disponibile fino alle 14.00 o alle 18.00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1774" y="1726349"/>
            <a:ext cx="8947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pc="-290" dirty="0" err="1" smtClean="0"/>
              <a:t>Orari</a:t>
            </a:r>
            <a:r>
              <a:rPr lang="fr-FR" spc="-290" dirty="0" smtClean="0"/>
              <a:t> </a:t>
            </a:r>
            <a:r>
              <a:rPr lang="fr-FR" spc="-290" dirty="0" err="1" smtClean="0"/>
              <a:t>della</a:t>
            </a:r>
            <a:r>
              <a:rPr lang="fr-FR" spc="-290" dirty="0" smtClean="0"/>
              <a:t> </a:t>
            </a:r>
            <a:r>
              <a:rPr lang="fr-FR" spc="-290" dirty="0" err="1" smtClean="0"/>
              <a:t>scuola</a:t>
            </a:r>
            <a:r>
              <a:rPr lang="fr-FR" spc="-290" dirty="0" smtClean="0"/>
              <a:t> materna Victor Hugo</a:t>
            </a:r>
            <a:endParaRPr spc="-2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008" y="1408372"/>
            <a:ext cx="772443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365125">
              <a:lnSpc>
                <a:spcPct val="100000"/>
              </a:lnSpc>
              <a:spcBef>
                <a:spcPts val="100"/>
              </a:spcBef>
            </a:pPr>
            <a:r>
              <a:rPr lang="it-IT" spc="-405" dirty="0"/>
              <a:t>Un progetto educativo </a:t>
            </a:r>
            <a:r>
              <a:rPr lang="it-IT" spc="-405" dirty="0" smtClean="0"/>
              <a:t>innovativo d'insegnamento </a:t>
            </a:r>
            <a:r>
              <a:rPr lang="it-IT" spc="-405" dirty="0"/>
              <a:t>di 3 lingue</a:t>
            </a:r>
            <a:endParaRPr spc="-204" dirty="0"/>
          </a:p>
        </p:txBody>
      </p:sp>
      <p:sp>
        <p:nvSpPr>
          <p:cNvPr id="5" name="object 5"/>
          <p:cNvSpPr/>
          <p:nvPr/>
        </p:nvSpPr>
        <p:spPr>
          <a:xfrm>
            <a:off x="3136889" y="3038405"/>
            <a:ext cx="4509146" cy="2309375"/>
          </a:xfrm>
          <a:custGeom>
            <a:avLst/>
            <a:gdLst/>
            <a:ahLst/>
            <a:cxnLst/>
            <a:rect l="l" t="t" r="r" b="b"/>
            <a:pathLst>
              <a:path w="4509134" h="2181860">
                <a:moveTo>
                  <a:pt x="4508868" y="182359"/>
                </a:moveTo>
                <a:lnTo>
                  <a:pt x="4502353" y="133870"/>
                </a:lnTo>
                <a:lnTo>
                  <a:pt x="4483976" y="90309"/>
                </a:lnTo>
                <a:lnTo>
                  <a:pt x="4455465" y="53403"/>
                </a:lnTo>
                <a:lnTo>
                  <a:pt x="4418546" y="24892"/>
                </a:lnTo>
                <a:lnTo>
                  <a:pt x="4374985" y="6515"/>
                </a:lnTo>
                <a:lnTo>
                  <a:pt x="4326496" y="0"/>
                </a:lnTo>
                <a:lnTo>
                  <a:pt x="182359" y="0"/>
                </a:lnTo>
                <a:lnTo>
                  <a:pt x="133883" y="6515"/>
                </a:lnTo>
                <a:lnTo>
                  <a:pt x="90322" y="24892"/>
                </a:lnTo>
                <a:lnTo>
                  <a:pt x="53416" y="53403"/>
                </a:lnTo>
                <a:lnTo>
                  <a:pt x="24904" y="90309"/>
                </a:lnTo>
                <a:lnTo>
                  <a:pt x="6515" y="133870"/>
                </a:lnTo>
                <a:lnTo>
                  <a:pt x="0" y="182359"/>
                </a:lnTo>
                <a:lnTo>
                  <a:pt x="0" y="918019"/>
                </a:lnTo>
                <a:lnTo>
                  <a:pt x="6515" y="966495"/>
                </a:lnTo>
                <a:lnTo>
                  <a:pt x="24904" y="1010056"/>
                </a:lnTo>
                <a:lnTo>
                  <a:pt x="53416" y="1046975"/>
                </a:lnTo>
                <a:lnTo>
                  <a:pt x="90322" y="1075486"/>
                </a:lnTo>
                <a:lnTo>
                  <a:pt x="133883" y="1093876"/>
                </a:lnTo>
                <a:lnTo>
                  <a:pt x="182359" y="1100391"/>
                </a:lnTo>
                <a:lnTo>
                  <a:pt x="2211413" y="1100391"/>
                </a:lnTo>
                <a:lnTo>
                  <a:pt x="2211413" y="2181745"/>
                </a:lnTo>
                <a:lnTo>
                  <a:pt x="2297468" y="2181745"/>
                </a:lnTo>
                <a:lnTo>
                  <a:pt x="2297468" y="1100391"/>
                </a:lnTo>
                <a:lnTo>
                  <a:pt x="4326496" y="1100391"/>
                </a:lnTo>
                <a:lnTo>
                  <a:pt x="4374985" y="1093876"/>
                </a:lnTo>
                <a:lnTo>
                  <a:pt x="4418546" y="1075486"/>
                </a:lnTo>
                <a:lnTo>
                  <a:pt x="4455465" y="1046975"/>
                </a:lnTo>
                <a:lnTo>
                  <a:pt x="4483976" y="1010056"/>
                </a:lnTo>
                <a:lnTo>
                  <a:pt x="4502353" y="966495"/>
                </a:lnTo>
                <a:lnTo>
                  <a:pt x="4508868" y="918019"/>
                </a:lnTo>
                <a:lnTo>
                  <a:pt x="4508868" y="182359"/>
                </a:lnTo>
                <a:close/>
              </a:path>
            </a:pathLst>
          </a:custGeom>
          <a:solidFill>
            <a:srgbClr val="077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35285" y="3447269"/>
            <a:ext cx="1365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1400" spc="-3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eti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ection  </a:t>
            </a:r>
            <a:r>
              <a:rPr sz="1400" spc="-12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eti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ection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6900" y="3100100"/>
            <a:ext cx="4509135" cy="3348230"/>
            <a:chOff x="3091572" y="3623771"/>
            <a:chExt cx="4509135" cy="3348230"/>
          </a:xfrm>
        </p:grpSpPr>
        <p:sp>
          <p:nvSpPr>
            <p:cNvPr id="8" name="object 8"/>
            <p:cNvSpPr/>
            <p:nvPr/>
          </p:nvSpPr>
          <p:spPr>
            <a:xfrm>
              <a:off x="3091572" y="5871546"/>
              <a:ext cx="4509135" cy="1100455"/>
            </a:xfrm>
            <a:custGeom>
              <a:avLst/>
              <a:gdLst/>
              <a:ahLst/>
              <a:cxnLst/>
              <a:rect l="l" t="t" r="r" b="b"/>
              <a:pathLst>
                <a:path w="4509134" h="1100454">
                  <a:moveTo>
                    <a:pt x="4326496" y="0"/>
                  </a:moveTo>
                  <a:lnTo>
                    <a:pt x="182359" y="0"/>
                  </a:lnTo>
                  <a:lnTo>
                    <a:pt x="133882" y="6514"/>
                  </a:lnTo>
                  <a:lnTo>
                    <a:pt x="90320" y="24898"/>
                  </a:lnTo>
                  <a:lnTo>
                    <a:pt x="53413" y="53413"/>
                  </a:lnTo>
                  <a:lnTo>
                    <a:pt x="24898" y="90320"/>
                  </a:lnTo>
                  <a:lnTo>
                    <a:pt x="6514" y="133882"/>
                  </a:lnTo>
                  <a:lnTo>
                    <a:pt x="0" y="182359"/>
                  </a:lnTo>
                  <a:lnTo>
                    <a:pt x="0" y="918019"/>
                  </a:lnTo>
                  <a:lnTo>
                    <a:pt x="6514" y="966502"/>
                  </a:lnTo>
                  <a:lnTo>
                    <a:pt x="24898" y="1010067"/>
                  </a:lnTo>
                  <a:lnTo>
                    <a:pt x="53413" y="1046976"/>
                  </a:lnTo>
                  <a:lnTo>
                    <a:pt x="90320" y="1075492"/>
                  </a:lnTo>
                  <a:lnTo>
                    <a:pt x="133882" y="1093877"/>
                  </a:lnTo>
                  <a:lnTo>
                    <a:pt x="182359" y="1100391"/>
                  </a:lnTo>
                  <a:lnTo>
                    <a:pt x="4326496" y="1100391"/>
                  </a:lnTo>
                  <a:lnTo>
                    <a:pt x="4374978" y="1093877"/>
                  </a:lnTo>
                  <a:lnTo>
                    <a:pt x="4418544" y="1075492"/>
                  </a:lnTo>
                  <a:lnTo>
                    <a:pt x="4455453" y="1046976"/>
                  </a:lnTo>
                  <a:lnTo>
                    <a:pt x="4483969" y="1010067"/>
                  </a:lnTo>
                  <a:lnTo>
                    <a:pt x="4502353" y="966502"/>
                  </a:lnTo>
                  <a:lnTo>
                    <a:pt x="4508868" y="918019"/>
                  </a:lnTo>
                  <a:lnTo>
                    <a:pt x="4508868" y="182359"/>
                  </a:lnTo>
                  <a:lnTo>
                    <a:pt x="4502353" y="133882"/>
                  </a:lnTo>
                  <a:lnTo>
                    <a:pt x="4483969" y="90320"/>
                  </a:lnTo>
                  <a:lnTo>
                    <a:pt x="4455453" y="53413"/>
                  </a:lnTo>
                  <a:lnTo>
                    <a:pt x="4418544" y="24898"/>
                  </a:lnTo>
                  <a:lnTo>
                    <a:pt x="4374978" y="6514"/>
                  </a:lnTo>
                  <a:lnTo>
                    <a:pt x="4326496" y="0"/>
                  </a:lnTo>
                  <a:close/>
                </a:path>
              </a:pathLst>
            </a:custGeom>
            <a:solidFill>
              <a:srgbClr val="077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3609" y="3623771"/>
              <a:ext cx="86360" cy="3282315"/>
            </a:xfrm>
            <a:custGeom>
              <a:avLst/>
              <a:gdLst/>
              <a:ahLst/>
              <a:cxnLst/>
              <a:rect l="l" t="t" r="r" b="b"/>
              <a:pathLst>
                <a:path w="86360" h="3282315">
                  <a:moveTo>
                    <a:pt x="86055" y="2181758"/>
                  </a:moveTo>
                  <a:lnTo>
                    <a:pt x="0" y="2181758"/>
                  </a:lnTo>
                  <a:lnTo>
                    <a:pt x="0" y="3282150"/>
                  </a:lnTo>
                  <a:lnTo>
                    <a:pt x="86055" y="3282150"/>
                  </a:lnTo>
                  <a:lnTo>
                    <a:pt x="86055" y="2181758"/>
                  </a:lnTo>
                  <a:close/>
                </a:path>
                <a:path w="86360" h="3282315">
                  <a:moveTo>
                    <a:pt x="86055" y="0"/>
                  </a:moveTo>
                  <a:lnTo>
                    <a:pt x="0" y="0"/>
                  </a:lnTo>
                  <a:lnTo>
                    <a:pt x="0" y="1100391"/>
                  </a:lnTo>
                  <a:lnTo>
                    <a:pt x="86055" y="1100391"/>
                  </a:lnTo>
                  <a:lnTo>
                    <a:pt x="86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25054" y="4655331"/>
            <a:ext cx="1183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M</a:t>
            </a:r>
            <a:r>
              <a:rPr sz="1400" spc="-13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0774A3"/>
                </a:solidFill>
                <a:latin typeface="Tahoma"/>
                <a:cs typeface="Tahoma"/>
              </a:rPr>
              <a:t>y</a:t>
            </a:r>
            <a:r>
              <a:rPr sz="1400" spc="-110" dirty="0">
                <a:solidFill>
                  <a:srgbClr val="0774A3"/>
                </a:solidFill>
                <a:latin typeface="Tahoma"/>
                <a:cs typeface="Tahoma"/>
              </a:rPr>
              <a:t>enn</a:t>
            </a:r>
            <a:r>
              <a:rPr sz="1400" spc="-100" dirty="0">
                <a:solidFill>
                  <a:srgbClr val="0774A3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0774A3"/>
                </a:solidFill>
                <a:latin typeface="Tahoma"/>
                <a:cs typeface="Tahoma"/>
              </a:rPr>
              <a:t>Section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9196" y="3070218"/>
            <a:ext cx="1932939" cy="959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fr-FR" sz="1200" spc="-114" dirty="0" smtClean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200" spc="-1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00" spc="-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FFFFFF"/>
                </a:solidFill>
                <a:latin typeface="Tahoma"/>
                <a:cs typeface="Tahoma"/>
              </a:rPr>
              <a:t>francese</a:t>
            </a:r>
            <a:endParaRPr lang="fr-FR"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rgbClr val="FFFFFF"/>
                </a:solidFill>
                <a:latin typeface="Tahoma"/>
                <a:cs typeface="Tahoma"/>
              </a:rPr>
              <a:t>De 4</a:t>
            </a:r>
            <a:r>
              <a:rPr sz="1200" spc="-7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00" spc="-1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200" spc="-135" dirty="0" smtClean="0">
                <a:solidFill>
                  <a:srgbClr val="FFFFFF"/>
                </a:solidFill>
                <a:latin typeface="Tahoma"/>
                <a:cs typeface="Tahoma"/>
              </a:rPr>
              <a:t>à 8h </a:t>
            </a:r>
            <a:r>
              <a:rPr lang="fr-FR" sz="1200" spc="-105" dirty="0" smtClean="0">
                <a:solidFill>
                  <a:srgbClr val="FFFFFF"/>
                </a:solidFill>
                <a:latin typeface="Tahoma"/>
                <a:cs typeface="Tahoma"/>
              </a:rPr>
              <a:t>in italiano 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fr-FR" sz="12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nanna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fr-FR" sz="12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attività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2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coll’assistente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fr-FR" sz="1200" spc="-3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1h d’APC* 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lang="fr-FR" sz="12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 delle lingue</a:t>
            </a:r>
            <a:endParaRPr lang="fr-FR" sz="1200" spc="-3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8044" y="5781800"/>
            <a:ext cx="1060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Gr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Section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1791" y="5515278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chemeClr val="bg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chemeClr val="bg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85100" y="644842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C63B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fr-FR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APC : </a:t>
            </a:r>
            <a:r>
              <a:rPr lang="it-IT" sz="1100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Assistenza </a:t>
            </a:r>
            <a:r>
              <a:rPr lang="it-IT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didattica supplementare. Sostegno o </a:t>
            </a:r>
            <a:r>
              <a:rPr lang="it-IT" sz="1100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progetto in una delle lingue della scuola.</a:t>
            </a:r>
            <a:endParaRPr lang="it-IT" sz="1100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5725493" y="4352689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rgbClr val="1D75B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rgbClr val="1D75B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1D75B1"/>
                </a:solidFill>
                <a:latin typeface="Tahoma"/>
                <a:cs typeface="Tahoma"/>
              </a:rPr>
              <a:t>francese</a:t>
            </a:r>
            <a:r>
              <a:rPr lang="fr-FR" sz="1200" spc="-60" dirty="0" smtClean="0">
                <a:solidFill>
                  <a:srgbClr val="1D75B1"/>
                </a:solidFill>
                <a:latin typeface="Tahoma"/>
                <a:cs typeface="Tahoma"/>
              </a:rPr>
              <a:t>  </a:t>
            </a:r>
            <a:r>
              <a:rPr lang="fr-FR" sz="1200" spc="-50" dirty="0" smtClean="0">
                <a:solidFill>
                  <a:srgbClr val="1D75B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italiano</a:t>
            </a:r>
            <a:endParaRPr lang="fr-FR" sz="1200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rgbClr val="1D75B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1D75B1"/>
                </a:solidFill>
                <a:latin typeface="Tahoma"/>
                <a:cs typeface="Tahoma"/>
              </a:rPr>
              <a:t>in </a:t>
            </a:r>
            <a:r>
              <a:rPr lang="fr-FR" sz="1200" spc="-105" dirty="0" err="1" smtClean="0">
                <a:solidFill>
                  <a:srgbClr val="1D75B1"/>
                </a:solidFill>
                <a:latin typeface="Tahoma"/>
                <a:cs typeface="Tahoma"/>
              </a:rPr>
              <a:t>inglese</a:t>
            </a:r>
            <a:endParaRPr lang="fr-FR" sz="1200" spc="-75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rgbClr val="1D75B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rgbClr val="1D75B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1989</Words>
  <Application>Microsoft Office PowerPoint</Application>
  <PresentationFormat>Personalizzato</PresentationFormat>
  <Paragraphs>248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Calibri</vt:lpstr>
      <vt:lpstr>Lucida Sans Unicode</vt:lpstr>
      <vt:lpstr>Tahoma</vt:lpstr>
      <vt:lpstr>Times New Roman</vt:lpstr>
      <vt:lpstr>Verdana</vt:lpstr>
      <vt:lpstr>Office Theme</vt:lpstr>
      <vt:lpstr>Presentazione standard di PowerPoint</vt:lpstr>
      <vt:lpstr>La scuola e la sua rete</vt:lpstr>
      <vt:lpstr>La scuola materna in breve</vt:lpstr>
      <vt:lpstr>Cosa imparerà ?</vt:lpstr>
      <vt:lpstr>Ritmi e metodi di insegnamento specifici</vt:lpstr>
      <vt:lpstr>Classi di età multiple in scuola materna trilingue</vt:lpstr>
      <vt:lpstr>Una scuola che accoglie genitori e bambini</vt:lpstr>
      <vt:lpstr>Orari della scuola materna Victor Hugo</vt:lpstr>
      <vt:lpstr>Un progetto educativo innovativo d'insegnamento di 3 lingue</vt:lpstr>
      <vt:lpstr>Il vostro bambino inizia la scuola primaria</vt:lpstr>
      <vt:lpstr>Gli insegnamenti alla scuola primaria</vt:lpstr>
      <vt:lpstr>Cosa imparerà al ciclo 2 ?</vt:lpstr>
      <vt:lpstr>Cosa imparerà al ciclo 3 ?</vt:lpstr>
      <vt:lpstr>Orari della scuola primaria Victor Hugo</vt:lpstr>
      <vt:lpstr>Un progetto educativo innovativo d'insegnamento di 3 lingue</vt:lpstr>
      <vt:lpstr>Un progetto educativo innovativo d'insegnamento di 3 lingue</vt:lpstr>
      <vt:lpstr>E dopo la scuola primaria ?</vt:lpstr>
      <vt:lpstr>In 6° (1a media) al collège</vt:lpstr>
      <vt:lpstr>Orari alla scuola media</vt:lpstr>
      <vt:lpstr>I risultati agli esami</vt:lpstr>
      <vt:lpstr>Confronto tra i sistemi educativi francese e italiano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MEAEFF</dc:title>
  <dc:creator>Nathalie MAGINOT-FRANCE</dc:creator>
  <cp:lastModifiedBy>Nathalie MAGINOT-FRANCE</cp:lastModifiedBy>
  <cp:revision>24</cp:revision>
  <dcterms:created xsi:type="dcterms:W3CDTF">2024-04-18T12:40:51Z</dcterms:created>
  <dcterms:modified xsi:type="dcterms:W3CDTF">2024-04-19T16:46:16Z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2024-04-18T00:00:00Z</vt:filetime>
  </property>
</Properties>
</file>